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888"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2">
        <a:schemeClr val="bg2"/>
      </p:bgRef>
    </p:bg>
    <p:spTree>
      <p:nvGrpSpPr>
        <p:cNvPr id="1" name=""/>
        <p:cNvGrpSpPr/>
        <p:nvPr/>
      </p:nvGrpSpPr>
      <p:grpSpPr>
        <a:xfrm>
          <a:off x="0" y="0"/>
          <a:ext cx="0" cy="0"/>
          <a:chOff x="0" y="0"/>
          <a:chExt cx="0" cy="0"/>
        </a:xfrm>
      </p:grpSpPr>
      <p:sp>
        <p:nvSpPr>
          <p:cNvPr id="7" name="6 Serbest Form"/>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7 Serbest Form"/>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Başlık"/>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tr-TR" smtClean="0"/>
              <a:t>Asıl başlık stili için tıklatın</a:t>
            </a:r>
            <a:endParaRPr kumimoji="0" lang="en-US"/>
          </a:p>
        </p:txBody>
      </p:sp>
      <p:sp>
        <p:nvSpPr>
          <p:cNvPr id="17" name="16 Alt Başlık"/>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29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19" name="18 Altbilgi Yer Tutucusu"/>
          <p:cNvSpPr>
            <a:spLocks noGrp="1"/>
          </p:cNvSpPr>
          <p:nvPr>
            <p:ph type="ftr" sz="quarter" idx="11"/>
          </p:nvPr>
        </p:nvSpPr>
        <p:spPr/>
        <p:txBody>
          <a:bodyPr/>
          <a:lstStyle/>
          <a:p>
            <a:endParaRPr lang="tr-TR"/>
          </a:p>
        </p:txBody>
      </p:sp>
      <p:sp>
        <p:nvSpPr>
          <p:cNvPr id="27" name="26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lgn="l">
              <a:defRPr/>
            </a:lvl1pPr>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2">
        <a:schemeClr val="bg2"/>
      </p:bgRef>
    </p:bg>
    <p:spTree>
      <p:nvGrpSpPr>
        <p:cNvPr id="1" name=""/>
        <p:cNvGrpSpPr/>
        <p:nvPr/>
      </p:nvGrpSpPr>
      <p:grpSpPr>
        <a:xfrm>
          <a:off x="0" y="0"/>
          <a:ext cx="0" cy="0"/>
          <a:chOff x="0" y="0"/>
          <a:chExt cx="0" cy="0"/>
        </a:xfrm>
      </p:grpSpPr>
      <p:sp>
        <p:nvSpPr>
          <p:cNvPr id="7" name="6 Serbest Form"/>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8 Serbest Form"/>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1 Başlık"/>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7467600" cy="1143000"/>
          </a:xfrm>
        </p:spPr>
        <p:txBody>
          <a:body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8229600" cy="1143000"/>
          </a:xfrm>
        </p:spPr>
        <p:txBody>
          <a:bodyPr anchor="ctr"/>
          <a:lstStyle>
            <a:lvl1pPr>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320"/>
            <a:ext cx="7470648" cy="1143000"/>
          </a:xfrm>
        </p:spPr>
        <p:txBody>
          <a:bodyPr anchor="ctr"/>
          <a:lstStyle>
            <a:lvl1pPr algn="l">
              <a:defRPr sz="4600"/>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8" name="7 Slayt Numarası Yer Tutucusu"/>
          <p:cNvSpPr>
            <a:spLocks noGrp="1"/>
          </p:cNvSpPr>
          <p:nvPr>
            <p:ph type="sldNum" sz="quarter" idx="11"/>
          </p:nvPr>
        </p:nvSpPr>
        <p:spPr/>
        <p:txBody>
          <a:bodyPr/>
          <a:lstStyle/>
          <a:p>
            <a:fld id="{4DD8B6C6-D57D-4629-9FF2-8C592E679191}" type="slidenum">
              <a:rPr lang="tr-TR" smtClean="0"/>
              <a:pPr/>
              <a:t>‹#›</a:t>
            </a:fld>
            <a:endParaRPr lang="tr-TR"/>
          </a:p>
        </p:txBody>
      </p:sp>
      <p:sp>
        <p:nvSpPr>
          <p:cNvPr id="9" name="8 Altbilgi Yer Tutucusu"/>
          <p:cNvSpPr>
            <a:spLocks noGrp="1"/>
          </p:cNvSpPr>
          <p:nvPr>
            <p:ph type="ftr" sz="quarter" idx="12"/>
          </p:nvPr>
        </p:nvSpPr>
        <p:spPr/>
        <p:txBody>
          <a:bodyPr/>
          <a:lstStyle/>
          <a:p>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a:xfrm>
            <a:off x="8156448" y="6422064"/>
            <a:ext cx="762000" cy="365125"/>
          </a:xfrm>
        </p:spPr>
        <p:txBody>
          <a:bodyPr/>
          <a:lstStyle/>
          <a:p>
            <a:fld id="{4DD8B6C6-D57D-4629-9FF2-8C592E679191}"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a:xfrm>
            <a:off x="457200" y="6422064"/>
            <a:ext cx="2133600" cy="365125"/>
          </a:xfrm>
        </p:spPr>
        <p:txBody>
          <a:bodyPr/>
          <a:lstStyle/>
          <a:p>
            <a:fld id="{189BABD7-F339-455E-BDD8-47EAF7AE89C3}" type="datetimeFigureOut">
              <a:rPr lang="tr-TR" smtClean="0"/>
              <a:pPr/>
              <a:t>04.04.2015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189BABD7-F339-455E-BDD8-47EAF7AE89C3}" type="datetimeFigureOut">
              <a:rPr lang="tr-TR" smtClean="0"/>
              <a:pPr/>
              <a:t>04.04.2015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4DD8B6C6-D57D-4629-9FF2-8C592E67919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11 Serbest Form"/>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15 Serbest Form"/>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Başlık Yer Tutucusu"/>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tr-TR" smtClean="0"/>
              <a:t>Asıl başlık stili için tıklatın</a:t>
            </a:r>
            <a:endParaRPr kumimoji="0" lang="en-US"/>
          </a:p>
        </p:txBody>
      </p:sp>
      <p:sp>
        <p:nvSpPr>
          <p:cNvPr id="30" name="29 Metin Yer Tutucusu"/>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9 Veri Yer Tutucusu"/>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189BABD7-F339-455E-BDD8-47EAF7AE89C3}" type="datetimeFigureOut">
              <a:rPr lang="tr-TR" smtClean="0"/>
              <a:pPr/>
              <a:t>04.04.2015</a:t>
            </a:fld>
            <a:endParaRPr lang="tr-TR"/>
          </a:p>
        </p:txBody>
      </p:sp>
      <p:sp>
        <p:nvSpPr>
          <p:cNvPr id="22" name="21 Altbilgi Yer Tutucusu"/>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tr-TR"/>
          </a:p>
        </p:txBody>
      </p:sp>
      <p:sp>
        <p:nvSpPr>
          <p:cNvPr id="18" name="17 Slayt Numarası Yer Tutucusu"/>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4DD8B6C6-D57D-4629-9FF2-8C592E679191}" type="slidenum">
              <a:rPr lang="tr-TR" smtClean="0"/>
              <a:pPr/>
              <a:t>‹#›</a:t>
            </a:fld>
            <a:endParaRPr lang="tr-T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etin kutusu"/>
          <p:cNvSpPr txBox="1"/>
          <p:nvPr/>
        </p:nvSpPr>
        <p:spPr>
          <a:xfrm>
            <a:off x="1043608" y="1340768"/>
            <a:ext cx="4820550" cy="1754326"/>
          </a:xfrm>
          <a:prstGeom prst="rect">
            <a:avLst/>
          </a:prstGeom>
          <a:noFill/>
        </p:spPr>
        <p:txBody>
          <a:bodyPr wrap="none" rtlCol="0">
            <a:spAutoFit/>
          </a:bodyPr>
          <a:lstStyle/>
          <a:p>
            <a:r>
              <a:rPr lang="tr-TR" sz="5400" dirty="0" smtClean="0">
                <a:solidFill>
                  <a:srgbClr val="FFFF00"/>
                </a:solidFill>
                <a:latin typeface="Elephant" pitchFamily="18" charset="0"/>
              </a:rPr>
              <a:t>VİZYONER </a:t>
            </a:r>
          </a:p>
          <a:p>
            <a:r>
              <a:rPr lang="tr-TR" sz="5400" dirty="0" smtClean="0">
                <a:solidFill>
                  <a:srgbClr val="FFFF00"/>
                </a:solidFill>
                <a:latin typeface="Elephant" pitchFamily="18" charset="0"/>
              </a:rPr>
              <a:t>LİDERLİK</a:t>
            </a:r>
            <a:endParaRPr lang="tr-TR" sz="5400" dirty="0">
              <a:solidFill>
                <a:srgbClr val="FFFF00"/>
              </a:solidFill>
              <a:latin typeface="Elephant" pitchFamily="18" charset="0"/>
            </a:endParaRPr>
          </a:p>
        </p:txBody>
      </p:sp>
      <p:pic>
        <p:nvPicPr>
          <p:cNvPr id="23554" name="Picture 2" descr="https://didemsezgin.files.wordpress.com/2010/02/leadershipfhghjh.jpg"/>
          <p:cNvPicPr>
            <a:picLocks noChangeAspect="1" noChangeArrowheads="1"/>
          </p:cNvPicPr>
          <p:nvPr/>
        </p:nvPicPr>
        <p:blipFill>
          <a:blip r:embed="rId2" cstate="print"/>
          <a:srcRect/>
          <a:stretch>
            <a:fillRect/>
          </a:stretch>
        </p:blipFill>
        <p:spPr bwMode="auto">
          <a:xfrm>
            <a:off x="4355976" y="3212976"/>
            <a:ext cx="2390775" cy="2438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55576" y="1772816"/>
            <a:ext cx="7560840" cy="2492990"/>
          </a:xfrm>
          <a:prstGeom prst="rect">
            <a:avLst/>
          </a:prstGeom>
        </p:spPr>
        <p:txBody>
          <a:bodyPr wrap="square">
            <a:spAutoFit/>
          </a:bodyPr>
          <a:lstStyle/>
          <a:p>
            <a:endParaRPr lang="tr-TR" dirty="0"/>
          </a:p>
          <a:p>
            <a:r>
              <a:rPr lang="tr-TR" dirty="0"/>
              <a:t> </a:t>
            </a:r>
            <a:endParaRPr lang="tr-TR" dirty="0" smtClean="0"/>
          </a:p>
          <a:p>
            <a:r>
              <a:rPr lang="tr-TR" sz="2400" b="1" dirty="0" smtClean="0">
                <a:solidFill>
                  <a:srgbClr val="FFFF00"/>
                </a:solidFill>
                <a:latin typeface="Times New Roman" pitchFamily="18" charset="0"/>
                <a:cs typeface="Times New Roman" pitchFamily="18" charset="0"/>
              </a:rPr>
              <a:t>“Örgütün </a:t>
            </a:r>
            <a:r>
              <a:rPr lang="tr-TR" sz="2400" b="1" dirty="0">
                <a:solidFill>
                  <a:srgbClr val="FFFF00"/>
                </a:solidFill>
                <a:latin typeface="Times New Roman" pitchFamily="18" charset="0"/>
                <a:cs typeface="Times New Roman" pitchFamily="18" charset="0"/>
              </a:rPr>
              <a:t>yönetimini amaçlarını ve hedeflerini belirleme, amacın nasıl gerçekleşeceğini veya sürecin nasıl olacağını planlama, eldeki kaynakları amaca göre kullanma, süreci kontrol etme, örgütsel standartları hazırlama ve geliştirmedir” </a:t>
            </a:r>
          </a:p>
        </p:txBody>
      </p:sp>
      <p:sp>
        <p:nvSpPr>
          <p:cNvPr id="3" name="2 Metin kutusu"/>
          <p:cNvSpPr txBox="1"/>
          <p:nvPr/>
        </p:nvSpPr>
        <p:spPr>
          <a:xfrm>
            <a:off x="899592" y="1124744"/>
            <a:ext cx="2239716" cy="584775"/>
          </a:xfrm>
          <a:prstGeom prst="rect">
            <a:avLst/>
          </a:prstGeom>
          <a:noFill/>
        </p:spPr>
        <p:txBody>
          <a:bodyPr wrap="none" rtlCol="0">
            <a:spAutoFit/>
          </a:bodyPr>
          <a:lstStyle/>
          <a:p>
            <a:r>
              <a:rPr lang="tr-TR" sz="3200" b="1" dirty="0" smtClean="0">
                <a:solidFill>
                  <a:srgbClr val="FFFF00"/>
                </a:solidFill>
                <a:latin typeface="Times New Roman" pitchFamily="18" charset="0"/>
                <a:cs typeface="Times New Roman" pitchFamily="18" charset="0"/>
              </a:rPr>
              <a:t>LİDERLİK</a:t>
            </a:r>
            <a:endParaRPr lang="tr-TR" sz="3200" b="1" dirty="0">
              <a:solidFill>
                <a:srgbClr val="FFFF00"/>
              </a:solidFill>
              <a:latin typeface="Times New Roman" pitchFamily="18" charset="0"/>
              <a:cs typeface="Times New Roman" pitchFamily="18" charset="0"/>
            </a:endParaRPr>
          </a:p>
        </p:txBody>
      </p:sp>
      <p:sp>
        <p:nvSpPr>
          <p:cNvPr id="4" name="3 Yuvarlatılmış Dikdörtgen"/>
          <p:cNvSpPr/>
          <p:nvPr/>
        </p:nvSpPr>
        <p:spPr>
          <a:xfrm>
            <a:off x="611560" y="1916832"/>
            <a:ext cx="7704856" cy="280831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755576" y="908720"/>
            <a:ext cx="6552728" cy="3046988"/>
          </a:xfrm>
          <a:prstGeom prst="rect">
            <a:avLst/>
          </a:prstGeom>
          <a:noFill/>
        </p:spPr>
        <p:txBody>
          <a:bodyPr wrap="square" rtlCol="0">
            <a:spAutoFit/>
          </a:bodyPr>
          <a:lstStyle/>
          <a:p>
            <a:pPr>
              <a:buFont typeface="Wingdings" pitchFamily="2" charset="2"/>
              <a:buChar char="v"/>
            </a:pPr>
            <a:r>
              <a:rPr lang="tr-TR" sz="3200" dirty="0" smtClean="0">
                <a:solidFill>
                  <a:srgbClr val="FFFF00"/>
                </a:solidFill>
              </a:rPr>
              <a:t> </a:t>
            </a:r>
            <a:r>
              <a:rPr lang="tr-TR" sz="3200" b="1" dirty="0" smtClean="0">
                <a:solidFill>
                  <a:srgbClr val="FFFF00"/>
                </a:solidFill>
                <a:latin typeface="Times New Roman" pitchFamily="18" charset="0"/>
                <a:cs typeface="Times New Roman" pitchFamily="18" charset="0"/>
              </a:rPr>
              <a:t>Liderlik </a:t>
            </a:r>
            <a:r>
              <a:rPr lang="tr-TR" sz="3200" b="1" dirty="0" err="1" smtClean="0">
                <a:solidFill>
                  <a:srgbClr val="FFFF00"/>
                </a:solidFill>
                <a:latin typeface="Times New Roman" pitchFamily="18" charset="0"/>
                <a:cs typeface="Times New Roman" pitchFamily="18" charset="0"/>
              </a:rPr>
              <a:t>formal</a:t>
            </a:r>
            <a:r>
              <a:rPr lang="tr-TR" sz="3200" b="1" dirty="0" smtClean="0">
                <a:solidFill>
                  <a:srgbClr val="FFFF00"/>
                </a:solidFill>
                <a:latin typeface="Times New Roman" pitchFamily="18" charset="0"/>
                <a:cs typeface="Times New Roman" pitchFamily="18" charset="0"/>
              </a:rPr>
              <a:t> konuma bağlı     değildir,</a:t>
            </a:r>
          </a:p>
          <a:p>
            <a:pPr>
              <a:buFont typeface="Wingdings" pitchFamily="2" charset="2"/>
              <a:buChar char="v"/>
            </a:pPr>
            <a:r>
              <a:rPr lang="tr-TR" sz="3200" b="1" dirty="0">
                <a:solidFill>
                  <a:srgbClr val="FFFF00"/>
                </a:solidFill>
                <a:latin typeface="Times New Roman" pitchFamily="18" charset="0"/>
                <a:cs typeface="Times New Roman" pitchFamily="18" charset="0"/>
              </a:rPr>
              <a:t> </a:t>
            </a:r>
            <a:r>
              <a:rPr lang="tr-TR" sz="3200" b="1" dirty="0" smtClean="0">
                <a:solidFill>
                  <a:srgbClr val="FFFF00"/>
                </a:solidFill>
                <a:latin typeface="Times New Roman" pitchFamily="18" charset="0"/>
                <a:cs typeface="Times New Roman" pitchFamily="18" charset="0"/>
              </a:rPr>
              <a:t>Liderlik politiktir,</a:t>
            </a:r>
          </a:p>
          <a:p>
            <a:pPr>
              <a:buFont typeface="Wingdings" pitchFamily="2" charset="2"/>
              <a:buChar char="v"/>
            </a:pPr>
            <a:r>
              <a:rPr lang="tr-TR" sz="3200" b="1" dirty="0">
                <a:solidFill>
                  <a:srgbClr val="FFFF00"/>
                </a:solidFill>
                <a:latin typeface="Times New Roman" pitchFamily="18" charset="0"/>
                <a:cs typeface="Times New Roman" pitchFamily="18" charset="0"/>
              </a:rPr>
              <a:t> </a:t>
            </a:r>
            <a:r>
              <a:rPr lang="tr-TR" sz="3200" b="1" dirty="0" smtClean="0">
                <a:solidFill>
                  <a:srgbClr val="FFFF00"/>
                </a:solidFill>
                <a:latin typeface="Times New Roman" pitchFamily="18" charset="0"/>
                <a:cs typeface="Times New Roman" pitchFamily="18" charset="0"/>
              </a:rPr>
              <a:t>Liderlik kültüreldir,</a:t>
            </a:r>
          </a:p>
          <a:p>
            <a:pPr>
              <a:buFont typeface="Wingdings" pitchFamily="2" charset="2"/>
              <a:buChar char="v"/>
            </a:pPr>
            <a:r>
              <a:rPr lang="tr-TR" sz="3200" b="1" dirty="0">
                <a:solidFill>
                  <a:srgbClr val="FFFF00"/>
                </a:solidFill>
                <a:latin typeface="Times New Roman" pitchFamily="18" charset="0"/>
                <a:cs typeface="Times New Roman" pitchFamily="18" charset="0"/>
              </a:rPr>
              <a:t> </a:t>
            </a:r>
            <a:r>
              <a:rPr lang="tr-TR" sz="3200" b="1" dirty="0" smtClean="0">
                <a:solidFill>
                  <a:srgbClr val="FFFF00"/>
                </a:solidFill>
                <a:latin typeface="Times New Roman" pitchFamily="18" charset="0"/>
                <a:cs typeface="Times New Roman" pitchFamily="18" charset="0"/>
              </a:rPr>
              <a:t>Liderlik bazı özelliklerin ön plana çıktığı bir süreçtir. </a:t>
            </a:r>
            <a:endParaRPr lang="tr-TR" sz="3200" b="1" dirty="0">
              <a:solidFill>
                <a:srgbClr val="FFFF00"/>
              </a:solidFill>
              <a:latin typeface="Times New Roman" pitchFamily="18" charset="0"/>
              <a:cs typeface="Times New Roman" pitchFamily="18" charset="0"/>
            </a:endParaRPr>
          </a:p>
        </p:txBody>
      </p:sp>
      <p:pic>
        <p:nvPicPr>
          <p:cNvPr id="26628" name="Picture 4" descr="https://encrypted-tbn2.gstatic.com/images?q=tbn:ANd9GcQn6_IzQdo-6XvClzMNTY9QERGtJnKz54T4g6DeRTOG9WtS-HLB"/>
          <p:cNvPicPr>
            <a:picLocks noChangeAspect="1" noChangeArrowheads="1"/>
          </p:cNvPicPr>
          <p:nvPr/>
        </p:nvPicPr>
        <p:blipFill>
          <a:blip r:embed="rId2" cstate="print"/>
          <a:srcRect/>
          <a:stretch>
            <a:fillRect/>
          </a:stretch>
        </p:blipFill>
        <p:spPr bwMode="auto">
          <a:xfrm>
            <a:off x="4644008" y="4221088"/>
            <a:ext cx="2664296" cy="199822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600" b="1" dirty="0" smtClean="0">
                <a:solidFill>
                  <a:srgbClr val="FF0000"/>
                </a:solidFill>
                <a:latin typeface="Times New Roman" pitchFamily="18" charset="0"/>
                <a:cs typeface="Times New Roman" pitchFamily="18" charset="0"/>
              </a:rPr>
              <a:t>Liderin özellik ve yetenekleri</a:t>
            </a:r>
            <a:endParaRPr lang="tr-TR" sz="3600" b="1" dirty="0">
              <a:solidFill>
                <a:srgbClr val="FF0000"/>
              </a:solidFill>
              <a:latin typeface="Times New Roman" pitchFamily="18" charset="0"/>
              <a:cs typeface="Times New Roman" pitchFamily="18" charset="0"/>
            </a:endParaRPr>
          </a:p>
        </p:txBody>
      </p:sp>
      <p:sp>
        <p:nvSpPr>
          <p:cNvPr id="3" name="2 İçerik Yer Tutucusu"/>
          <p:cNvSpPr>
            <a:spLocks noGrp="1"/>
          </p:cNvSpPr>
          <p:nvPr>
            <p:ph sz="half" idx="1"/>
          </p:nvPr>
        </p:nvSpPr>
        <p:spPr>
          <a:xfrm>
            <a:off x="467544" y="1988840"/>
            <a:ext cx="3647256" cy="4137323"/>
          </a:xfrm>
        </p:spPr>
        <p:txBody>
          <a:bodyPr/>
          <a:lstStyle/>
          <a:p>
            <a:r>
              <a:rPr lang="tr-TR" sz="2400" b="1" dirty="0" smtClean="0">
                <a:solidFill>
                  <a:schemeClr val="accent2">
                    <a:lumMod val="60000"/>
                    <a:lumOff val="40000"/>
                  </a:schemeClr>
                </a:solidFill>
                <a:latin typeface="Times New Roman" pitchFamily="18" charset="0"/>
                <a:cs typeface="Times New Roman" pitchFamily="18" charset="0"/>
              </a:rPr>
              <a:t>Uyum sağlama </a:t>
            </a:r>
          </a:p>
          <a:p>
            <a:r>
              <a:rPr lang="tr-TR" sz="2400" b="1" dirty="0" smtClean="0">
                <a:solidFill>
                  <a:schemeClr val="accent2">
                    <a:lumMod val="60000"/>
                    <a:lumOff val="40000"/>
                  </a:schemeClr>
                </a:solidFill>
                <a:latin typeface="Times New Roman" pitchFamily="18" charset="0"/>
                <a:cs typeface="Times New Roman" pitchFamily="18" charset="0"/>
              </a:rPr>
              <a:t>Hırslı başarı odaklı</a:t>
            </a:r>
          </a:p>
          <a:p>
            <a:r>
              <a:rPr lang="tr-TR" sz="2400" b="1" dirty="0" smtClean="0">
                <a:solidFill>
                  <a:schemeClr val="accent2">
                    <a:lumMod val="60000"/>
                    <a:lumOff val="40000"/>
                  </a:schemeClr>
                </a:solidFill>
                <a:latin typeface="Times New Roman" pitchFamily="18" charset="0"/>
                <a:cs typeface="Times New Roman" pitchFamily="18" charset="0"/>
              </a:rPr>
              <a:t>İddiacı</a:t>
            </a:r>
          </a:p>
          <a:p>
            <a:r>
              <a:rPr lang="tr-TR" sz="2400" b="1" dirty="0" smtClean="0">
                <a:solidFill>
                  <a:schemeClr val="accent2">
                    <a:lumMod val="60000"/>
                    <a:lumOff val="40000"/>
                  </a:schemeClr>
                </a:solidFill>
                <a:latin typeface="Times New Roman" pitchFamily="18" charset="0"/>
                <a:cs typeface="Times New Roman" pitchFamily="18" charset="0"/>
              </a:rPr>
              <a:t>İşbirliğine yatkın</a:t>
            </a:r>
          </a:p>
          <a:p>
            <a:r>
              <a:rPr lang="tr-TR" sz="2400" b="1" dirty="0" smtClean="0">
                <a:solidFill>
                  <a:schemeClr val="accent2">
                    <a:lumMod val="60000"/>
                    <a:lumOff val="40000"/>
                  </a:schemeClr>
                </a:solidFill>
                <a:latin typeface="Times New Roman" pitchFamily="18" charset="0"/>
                <a:cs typeface="Times New Roman" pitchFamily="18" charset="0"/>
              </a:rPr>
              <a:t>Karar verici</a:t>
            </a:r>
          </a:p>
          <a:p>
            <a:r>
              <a:rPr lang="tr-TR" sz="2400" b="1" dirty="0" smtClean="0">
                <a:solidFill>
                  <a:schemeClr val="accent2">
                    <a:lumMod val="60000"/>
                    <a:lumOff val="40000"/>
                  </a:schemeClr>
                </a:solidFill>
                <a:latin typeface="Times New Roman" pitchFamily="18" charset="0"/>
                <a:cs typeface="Times New Roman" pitchFamily="18" charset="0"/>
              </a:rPr>
              <a:t>Güçlü etki oluşturan</a:t>
            </a:r>
          </a:p>
          <a:p>
            <a:r>
              <a:rPr lang="tr-TR" sz="2400" b="1" dirty="0" smtClean="0">
                <a:solidFill>
                  <a:schemeClr val="accent2">
                    <a:lumMod val="60000"/>
                    <a:lumOff val="40000"/>
                  </a:schemeClr>
                </a:solidFill>
                <a:latin typeface="Times New Roman" pitchFamily="18" charset="0"/>
                <a:cs typeface="Times New Roman" pitchFamily="18" charset="0"/>
              </a:rPr>
              <a:t>Enerjik</a:t>
            </a:r>
          </a:p>
          <a:p>
            <a:r>
              <a:rPr lang="tr-TR" sz="2400" b="1" dirty="0" smtClean="0">
                <a:solidFill>
                  <a:schemeClr val="accent2">
                    <a:lumMod val="60000"/>
                    <a:lumOff val="40000"/>
                  </a:schemeClr>
                </a:solidFill>
                <a:latin typeface="Times New Roman" pitchFamily="18" charset="0"/>
                <a:cs typeface="Times New Roman" pitchFamily="18" charset="0"/>
              </a:rPr>
              <a:t>Dirençli</a:t>
            </a:r>
          </a:p>
          <a:p>
            <a:r>
              <a:rPr lang="tr-TR" sz="2400" b="1" dirty="0" smtClean="0">
                <a:solidFill>
                  <a:schemeClr val="accent2">
                    <a:lumMod val="60000"/>
                    <a:lumOff val="40000"/>
                  </a:schemeClr>
                </a:solidFill>
                <a:latin typeface="Times New Roman" pitchFamily="18" charset="0"/>
                <a:cs typeface="Times New Roman" pitchFamily="18" charset="0"/>
              </a:rPr>
              <a:t>Kendine güvenen</a:t>
            </a:r>
            <a:endParaRPr lang="tr-TR" sz="2400" b="1" dirty="0">
              <a:solidFill>
                <a:schemeClr val="accent2">
                  <a:lumMod val="60000"/>
                  <a:lumOff val="40000"/>
                </a:schemeClr>
              </a:solidFill>
              <a:latin typeface="Times New Roman" pitchFamily="18" charset="0"/>
              <a:cs typeface="Times New Roman" pitchFamily="18" charset="0"/>
            </a:endParaRPr>
          </a:p>
        </p:txBody>
      </p:sp>
      <p:sp>
        <p:nvSpPr>
          <p:cNvPr id="4" name="3 İçerik Yer Tutucusu"/>
          <p:cNvSpPr>
            <a:spLocks noGrp="1"/>
          </p:cNvSpPr>
          <p:nvPr>
            <p:ph sz="half" idx="2"/>
          </p:nvPr>
        </p:nvSpPr>
        <p:spPr>
          <a:xfrm>
            <a:off x="4283968" y="2060848"/>
            <a:ext cx="3657600" cy="4021907"/>
          </a:xfrm>
        </p:spPr>
        <p:txBody>
          <a:bodyPr>
            <a:normAutofit/>
          </a:bodyPr>
          <a:lstStyle/>
          <a:p>
            <a:r>
              <a:rPr lang="tr-TR" sz="2400" b="1" dirty="0" smtClean="0">
                <a:solidFill>
                  <a:schemeClr val="accent2">
                    <a:lumMod val="60000"/>
                    <a:lumOff val="40000"/>
                  </a:schemeClr>
                </a:solidFill>
                <a:latin typeface="Times New Roman" pitchFamily="18" charset="0"/>
                <a:cs typeface="Times New Roman" pitchFamily="18" charset="0"/>
              </a:rPr>
              <a:t>Zeki</a:t>
            </a:r>
          </a:p>
          <a:p>
            <a:r>
              <a:rPr lang="tr-TR" sz="2400" b="1" dirty="0" smtClean="0">
                <a:solidFill>
                  <a:schemeClr val="accent2">
                    <a:lumMod val="60000"/>
                    <a:lumOff val="40000"/>
                  </a:schemeClr>
                </a:solidFill>
                <a:latin typeface="Times New Roman" pitchFamily="18" charset="0"/>
                <a:cs typeface="Times New Roman" pitchFamily="18" charset="0"/>
              </a:rPr>
              <a:t>Kavramsal</a:t>
            </a:r>
          </a:p>
          <a:p>
            <a:r>
              <a:rPr lang="tr-TR" sz="2400" b="1" dirty="0" smtClean="0">
                <a:solidFill>
                  <a:schemeClr val="accent2">
                    <a:lumMod val="60000"/>
                    <a:lumOff val="40000"/>
                  </a:schemeClr>
                </a:solidFill>
                <a:latin typeface="Times New Roman" pitchFamily="18" charset="0"/>
                <a:cs typeface="Times New Roman" pitchFamily="18" charset="0"/>
              </a:rPr>
              <a:t>Yaratıcı</a:t>
            </a:r>
          </a:p>
          <a:p>
            <a:r>
              <a:rPr lang="tr-TR" sz="2400" b="1" dirty="0" smtClean="0">
                <a:solidFill>
                  <a:schemeClr val="accent2">
                    <a:lumMod val="60000"/>
                    <a:lumOff val="40000"/>
                  </a:schemeClr>
                </a:solidFill>
                <a:latin typeface="Times New Roman" pitchFamily="18" charset="0"/>
                <a:cs typeface="Times New Roman" pitchFamily="18" charset="0"/>
              </a:rPr>
              <a:t>Diplomatik</a:t>
            </a:r>
          </a:p>
          <a:p>
            <a:r>
              <a:rPr lang="tr-TR" sz="2400" b="1" dirty="0" smtClean="0">
                <a:solidFill>
                  <a:schemeClr val="accent2">
                    <a:lumMod val="60000"/>
                    <a:lumOff val="40000"/>
                  </a:schemeClr>
                </a:solidFill>
                <a:latin typeface="Times New Roman" pitchFamily="18" charset="0"/>
                <a:cs typeface="Times New Roman" pitchFamily="18" charset="0"/>
              </a:rPr>
              <a:t>Etkileyici</a:t>
            </a:r>
          </a:p>
          <a:p>
            <a:r>
              <a:rPr lang="tr-TR" sz="2400" b="1" dirty="0" smtClean="0">
                <a:solidFill>
                  <a:schemeClr val="accent2">
                    <a:lumMod val="60000"/>
                    <a:lumOff val="40000"/>
                  </a:schemeClr>
                </a:solidFill>
                <a:latin typeface="Times New Roman" pitchFamily="18" charset="0"/>
                <a:cs typeface="Times New Roman" pitchFamily="18" charset="0"/>
              </a:rPr>
              <a:t>Bilgi sahibi</a:t>
            </a:r>
          </a:p>
          <a:p>
            <a:r>
              <a:rPr lang="tr-TR" sz="2400" b="1" dirty="0" smtClean="0">
                <a:solidFill>
                  <a:schemeClr val="accent2">
                    <a:lumMod val="60000"/>
                    <a:lumOff val="40000"/>
                  </a:schemeClr>
                </a:solidFill>
                <a:latin typeface="Times New Roman" pitchFamily="18" charset="0"/>
                <a:cs typeface="Times New Roman" pitchFamily="18" charset="0"/>
              </a:rPr>
              <a:t>Örgütleyici</a:t>
            </a:r>
          </a:p>
          <a:p>
            <a:r>
              <a:rPr lang="tr-TR" sz="2400" b="1" dirty="0" smtClean="0">
                <a:solidFill>
                  <a:schemeClr val="accent2">
                    <a:lumMod val="60000"/>
                    <a:lumOff val="40000"/>
                  </a:schemeClr>
                </a:solidFill>
                <a:latin typeface="Times New Roman" pitchFamily="18" charset="0"/>
                <a:cs typeface="Times New Roman" pitchFamily="18" charset="0"/>
              </a:rPr>
              <a:t>İkna edici</a:t>
            </a:r>
          </a:p>
          <a:p>
            <a:r>
              <a:rPr lang="tr-TR" sz="2400" b="1" dirty="0" smtClean="0">
                <a:solidFill>
                  <a:schemeClr val="accent2">
                    <a:lumMod val="60000"/>
                    <a:lumOff val="40000"/>
                  </a:schemeClr>
                </a:solidFill>
                <a:latin typeface="Times New Roman" pitchFamily="18" charset="0"/>
                <a:cs typeface="Times New Roman" pitchFamily="18" charset="0"/>
              </a:rPr>
              <a:t>Sosyal</a:t>
            </a:r>
            <a:endParaRPr lang="tr-TR" sz="2400" b="1" dirty="0">
              <a:solidFill>
                <a:schemeClr val="accent2">
                  <a:lumMod val="60000"/>
                  <a:lumOff val="40000"/>
                </a:schemeClr>
              </a:solidFill>
              <a:latin typeface="Times New Roman" pitchFamily="18" charset="0"/>
              <a:cs typeface="Times New Roman" pitchFamily="18" charset="0"/>
            </a:endParaRPr>
          </a:p>
        </p:txBody>
      </p:sp>
      <p:sp>
        <p:nvSpPr>
          <p:cNvPr id="5" name="4 Metin kutusu"/>
          <p:cNvSpPr txBox="1"/>
          <p:nvPr/>
        </p:nvSpPr>
        <p:spPr>
          <a:xfrm>
            <a:off x="611560" y="1484784"/>
            <a:ext cx="1479892" cy="461665"/>
          </a:xfrm>
          <a:prstGeom prst="rect">
            <a:avLst/>
          </a:prstGeom>
          <a:noFill/>
        </p:spPr>
        <p:txBody>
          <a:bodyPr wrap="none" rtlCol="0">
            <a:spAutoFit/>
          </a:bodyPr>
          <a:lstStyle/>
          <a:p>
            <a:r>
              <a:rPr lang="tr-TR" sz="2400" b="1" dirty="0" smtClean="0">
                <a:solidFill>
                  <a:srgbClr val="FFFF00"/>
                </a:solidFill>
                <a:latin typeface="Times New Roman" pitchFamily="18" charset="0"/>
                <a:cs typeface="Times New Roman" pitchFamily="18" charset="0"/>
              </a:rPr>
              <a:t>Özellikler</a:t>
            </a:r>
            <a:endParaRPr lang="tr-TR" sz="2400" b="1" dirty="0">
              <a:solidFill>
                <a:srgbClr val="FFFF00"/>
              </a:solidFill>
              <a:latin typeface="Times New Roman" pitchFamily="18" charset="0"/>
              <a:cs typeface="Times New Roman" pitchFamily="18" charset="0"/>
            </a:endParaRPr>
          </a:p>
        </p:txBody>
      </p:sp>
      <p:sp>
        <p:nvSpPr>
          <p:cNvPr id="7" name="6 Metin kutusu"/>
          <p:cNvSpPr txBox="1"/>
          <p:nvPr/>
        </p:nvSpPr>
        <p:spPr>
          <a:xfrm>
            <a:off x="4283968" y="1484784"/>
            <a:ext cx="1585242" cy="461665"/>
          </a:xfrm>
          <a:prstGeom prst="rect">
            <a:avLst/>
          </a:prstGeom>
          <a:noFill/>
        </p:spPr>
        <p:txBody>
          <a:bodyPr wrap="none" rtlCol="0">
            <a:spAutoFit/>
          </a:bodyPr>
          <a:lstStyle/>
          <a:p>
            <a:r>
              <a:rPr lang="tr-TR" sz="2400" b="1" dirty="0" smtClean="0">
                <a:solidFill>
                  <a:srgbClr val="FFFF00"/>
                </a:solidFill>
                <a:latin typeface="Times New Roman" pitchFamily="18" charset="0"/>
                <a:cs typeface="Times New Roman" pitchFamily="18" charset="0"/>
              </a:rPr>
              <a:t>Yetenekler</a:t>
            </a:r>
            <a:endParaRPr lang="tr-TR"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899592" y="908720"/>
            <a:ext cx="1417376" cy="461665"/>
          </a:xfrm>
          <a:prstGeom prst="rect">
            <a:avLst/>
          </a:prstGeom>
          <a:noFill/>
        </p:spPr>
        <p:txBody>
          <a:bodyPr wrap="none" rtlCol="0">
            <a:spAutoFit/>
          </a:bodyPr>
          <a:lstStyle/>
          <a:p>
            <a:r>
              <a:rPr lang="tr-TR" sz="2400" b="1" dirty="0" smtClean="0">
                <a:solidFill>
                  <a:srgbClr val="FFFF00"/>
                </a:solidFill>
                <a:latin typeface="Times New Roman" pitchFamily="18" charset="0"/>
                <a:cs typeface="Times New Roman" pitchFamily="18" charset="0"/>
              </a:rPr>
              <a:t>VİZYON</a:t>
            </a:r>
            <a:endParaRPr lang="tr-TR" sz="2400" b="1" dirty="0">
              <a:solidFill>
                <a:srgbClr val="FFFF00"/>
              </a:solidFill>
              <a:latin typeface="Times New Roman" pitchFamily="18" charset="0"/>
              <a:cs typeface="Times New Roman" pitchFamily="18" charset="0"/>
            </a:endParaRPr>
          </a:p>
        </p:txBody>
      </p:sp>
      <p:sp>
        <p:nvSpPr>
          <p:cNvPr id="3" name="2 Dikdörtgen"/>
          <p:cNvSpPr/>
          <p:nvPr/>
        </p:nvSpPr>
        <p:spPr>
          <a:xfrm>
            <a:off x="971600" y="1556793"/>
            <a:ext cx="7056784" cy="3046988"/>
          </a:xfrm>
          <a:prstGeom prst="rect">
            <a:avLst/>
          </a:prstGeom>
        </p:spPr>
        <p:txBody>
          <a:bodyPr wrap="square">
            <a:spAutoFit/>
          </a:bodyPr>
          <a:lstStyle/>
          <a:p>
            <a:r>
              <a:rPr lang="tr-TR" sz="2400" b="1" dirty="0">
                <a:solidFill>
                  <a:srgbClr val="FFFF00"/>
                </a:solidFill>
                <a:latin typeface="Times New Roman" pitchFamily="18" charset="0"/>
                <a:cs typeface="Times New Roman" pitchFamily="18" charset="0"/>
              </a:rPr>
              <a:t>Vizyon , faaliyetlerin yönünü nasıl belirleyeceğimize ait bir kavramdır. Faaliyetlerin yönü, gelecekte ve genellikle uzak gelecekteki stratejik amaçlara ulaşmak için yapılacak işlemleri göstermektedir. Yaratıcılık yönü ise, işletmemizde karşılaştığımız temel sorunlara çözüm önerileri ararken, geleneksel ve analitik düşüncelere karşı çıkmayı gerektirmesindedir </a:t>
            </a:r>
          </a:p>
        </p:txBody>
      </p:sp>
      <p:pic>
        <p:nvPicPr>
          <p:cNvPr id="28674" name="Picture 2" descr="http://www.duyguguncesi.net/wp-content/uploads/res2433.jpg"/>
          <p:cNvPicPr>
            <a:picLocks noChangeAspect="1" noChangeArrowheads="1"/>
          </p:cNvPicPr>
          <p:nvPr/>
        </p:nvPicPr>
        <p:blipFill>
          <a:blip r:embed="rId2" cstate="print"/>
          <a:srcRect/>
          <a:stretch>
            <a:fillRect/>
          </a:stretch>
        </p:blipFill>
        <p:spPr bwMode="auto">
          <a:xfrm>
            <a:off x="6444209" y="4005064"/>
            <a:ext cx="1584176" cy="214233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683568" y="1052736"/>
            <a:ext cx="7272808" cy="4801314"/>
          </a:xfrm>
          <a:prstGeom prst="rect">
            <a:avLst/>
          </a:prstGeom>
        </p:spPr>
        <p:txBody>
          <a:bodyPr wrap="square">
            <a:spAutoFit/>
          </a:bodyPr>
          <a:lstStyle/>
          <a:p>
            <a:endParaRPr lang="tr-TR" dirty="0"/>
          </a:p>
          <a:p>
            <a:r>
              <a:rPr lang="tr-TR" sz="2400" b="1" dirty="0">
                <a:solidFill>
                  <a:srgbClr val="FFFF00"/>
                </a:solidFill>
                <a:latin typeface="Times New Roman" pitchFamily="18" charset="0"/>
                <a:cs typeface="Times New Roman" pitchFamily="18" charset="0"/>
              </a:rPr>
              <a:t>1- </a:t>
            </a:r>
            <a:r>
              <a:rPr lang="tr-TR" sz="2400" b="1" dirty="0" smtClean="0">
                <a:solidFill>
                  <a:srgbClr val="FFFF00"/>
                </a:solidFill>
                <a:latin typeface="Times New Roman" pitchFamily="18" charset="0"/>
                <a:cs typeface="Times New Roman" pitchFamily="18" charset="0"/>
              </a:rPr>
              <a:t> </a:t>
            </a:r>
            <a:r>
              <a:rPr lang="tr-TR" sz="2400" b="1" dirty="0">
                <a:solidFill>
                  <a:srgbClr val="FFFF00"/>
                </a:solidFill>
                <a:latin typeface="Times New Roman" pitchFamily="18" charset="0"/>
                <a:cs typeface="Times New Roman" pitchFamily="18" charset="0"/>
              </a:rPr>
              <a:t>Örgüte ilişkin, düşlenen bir gerçeği tasarlayabilme, </a:t>
            </a:r>
            <a:r>
              <a:rPr lang="tr-TR" sz="2400" b="1" dirty="0" smtClean="0">
                <a:solidFill>
                  <a:srgbClr val="FFFF00"/>
                </a:solidFill>
                <a:latin typeface="Times New Roman" pitchFamily="18" charset="0"/>
                <a:cs typeface="Times New Roman" pitchFamily="18" charset="0"/>
              </a:rPr>
              <a:t>    geliştirebilme </a:t>
            </a:r>
            <a:r>
              <a:rPr lang="tr-TR" sz="2400" b="1" dirty="0">
                <a:solidFill>
                  <a:srgbClr val="FFFF00"/>
                </a:solidFill>
                <a:latin typeface="Times New Roman" pitchFamily="18" charset="0"/>
                <a:cs typeface="Times New Roman" pitchFamily="18" charset="0"/>
              </a:rPr>
              <a:t>ve paylaşabilme </a:t>
            </a:r>
          </a:p>
          <a:p>
            <a:r>
              <a:rPr lang="tr-TR" sz="2400" b="1" dirty="0">
                <a:solidFill>
                  <a:srgbClr val="FFFF00"/>
                </a:solidFill>
                <a:latin typeface="Times New Roman" pitchFamily="18" charset="0"/>
                <a:cs typeface="Times New Roman" pitchFamily="18" charset="0"/>
              </a:rPr>
              <a:t>2- </a:t>
            </a:r>
            <a:r>
              <a:rPr lang="tr-TR" sz="2400" b="1" dirty="0" smtClean="0">
                <a:solidFill>
                  <a:srgbClr val="FFFF00"/>
                </a:solidFill>
                <a:latin typeface="Times New Roman" pitchFamily="18" charset="0"/>
                <a:cs typeface="Times New Roman" pitchFamily="18" charset="0"/>
              </a:rPr>
              <a:t> Var olanla </a:t>
            </a:r>
            <a:r>
              <a:rPr lang="tr-TR" sz="2400" b="1" dirty="0">
                <a:solidFill>
                  <a:srgbClr val="FFFF00"/>
                </a:solidFill>
                <a:latin typeface="Times New Roman" pitchFamily="18" charset="0"/>
                <a:cs typeface="Times New Roman" pitchFamily="18" charset="0"/>
              </a:rPr>
              <a:t>olması gerekeni yalın bir gerçeklikle dengeleyebilme </a:t>
            </a:r>
          </a:p>
          <a:p>
            <a:r>
              <a:rPr lang="tr-TR" sz="2400" b="1" dirty="0" smtClean="0">
                <a:solidFill>
                  <a:srgbClr val="FFFF00"/>
                </a:solidFill>
                <a:latin typeface="Times New Roman" pitchFamily="18" charset="0"/>
                <a:cs typeface="Times New Roman" pitchFamily="18" charset="0"/>
              </a:rPr>
              <a:t>3- </a:t>
            </a:r>
            <a:r>
              <a:rPr lang="tr-TR" sz="2400" b="1" dirty="0">
                <a:solidFill>
                  <a:srgbClr val="FFFF00"/>
                </a:solidFill>
                <a:latin typeface="Times New Roman" pitchFamily="18" charset="0"/>
                <a:cs typeface="Times New Roman" pitchFamily="18" charset="0"/>
              </a:rPr>
              <a:t>Bilinenden bilinmeyene yönelip gerçekleri, ümitleri, rüyaları, fırsatları kurgulayarak gelecek yaratabilme </a:t>
            </a:r>
          </a:p>
          <a:p>
            <a:r>
              <a:rPr lang="tr-TR" sz="2400" b="1" dirty="0">
                <a:solidFill>
                  <a:srgbClr val="FFFF00"/>
                </a:solidFill>
                <a:latin typeface="Times New Roman" pitchFamily="18" charset="0"/>
                <a:cs typeface="Times New Roman" pitchFamily="18" charset="0"/>
              </a:rPr>
              <a:t>4- </a:t>
            </a:r>
            <a:r>
              <a:rPr lang="tr-TR" sz="2400" b="1" dirty="0" smtClean="0">
                <a:solidFill>
                  <a:srgbClr val="FFFF00"/>
                </a:solidFill>
                <a:latin typeface="Times New Roman" pitchFamily="18" charset="0"/>
                <a:cs typeface="Times New Roman" pitchFamily="18" charset="0"/>
              </a:rPr>
              <a:t>Odağını kişisel </a:t>
            </a:r>
            <a:r>
              <a:rPr lang="tr-TR" sz="2400" b="1" dirty="0">
                <a:solidFill>
                  <a:srgbClr val="FFFF00"/>
                </a:solidFill>
                <a:latin typeface="Times New Roman" pitchFamily="18" charset="0"/>
                <a:cs typeface="Times New Roman" pitchFamily="18" charset="0"/>
              </a:rPr>
              <a:t>değerlerin oluşturduğu örgütsel çevre yaratabilme </a:t>
            </a:r>
          </a:p>
          <a:p>
            <a:r>
              <a:rPr lang="tr-TR" sz="2400" b="1" dirty="0">
                <a:solidFill>
                  <a:srgbClr val="FFFF00"/>
                </a:solidFill>
                <a:latin typeface="Times New Roman" pitchFamily="18" charset="0"/>
                <a:cs typeface="Times New Roman" pitchFamily="18" charset="0"/>
              </a:rPr>
              <a:t>5- </a:t>
            </a:r>
            <a:r>
              <a:rPr lang="tr-TR" sz="2400" b="1" dirty="0" smtClean="0">
                <a:solidFill>
                  <a:srgbClr val="FFFF00"/>
                </a:solidFill>
                <a:latin typeface="Times New Roman" pitchFamily="18" charset="0"/>
                <a:cs typeface="Times New Roman" pitchFamily="18" charset="0"/>
              </a:rPr>
              <a:t> </a:t>
            </a:r>
            <a:r>
              <a:rPr lang="tr-TR" sz="2400" b="1" dirty="0">
                <a:solidFill>
                  <a:srgbClr val="FFFF00"/>
                </a:solidFill>
                <a:latin typeface="Times New Roman" pitchFamily="18" charset="0"/>
                <a:cs typeface="Times New Roman" pitchFamily="18" charset="0"/>
              </a:rPr>
              <a:t>Kendi kişisel değerleri doğrultusunda çevresini harekete geçirebilme </a:t>
            </a:r>
          </a:p>
          <a:p>
            <a:r>
              <a:rPr lang="tr-TR" sz="2400" b="1" dirty="0">
                <a:solidFill>
                  <a:srgbClr val="FFFF00"/>
                </a:solidFill>
                <a:latin typeface="Times New Roman" pitchFamily="18" charset="0"/>
                <a:cs typeface="Times New Roman" pitchFamily="18" charset="0"/>
              </a:rPr>
              <a:t>6- </a:t>
            </a:r>
            <a:r>
              <a:rPr lang="tr-TR" sz="2400" b="1" dirty="0" smtClean="0">
                <a:solidFill>
                  <a:srgbClr val="FFFF00"/>
                </a:solidFill>
                <a:latin typeface="Times New Roman" pitchFamily="18" charset="0"/>
                <a:cs typeface="Times New Roman" pitchFamily="18" charset="0"/>
              </a:rPr>
              <a:t> </a:t>
            </a:r>
            <a:r>
              <a:rPr lang="tr-TR" sz="2400" b="1" dirty="0">
                <a:solidFill>
                  <a:srgbClr val="FFFF00"/>
                </a:solidFill>
                <a:latin typeface="Times New Roman" pitchFamily="18" charset="0"/>
                <a:cs typeface="Times New Roman" pitchFamily="18" charset="0"/>
              </a:rPr>
              <a:t>Sosyal örüntüleri geniş bir kapsamda algılayabilme </a:t>
            </a:r>
          </a:p>
          <a:p>
            <a:r>
              <a:rPr lang="tr-TR" sz="2400" b="1" dirty="0">
                <a:solidFill>
                  <a:srgbClr val="FFFF00"/>
                </a:solidFill>
                <a:latin typeface="Times New Roman" pitchFamily="18" charset="0"/>
                <a:cs typeface="Times New Roman" pitchFamily="18" charset="0"/>
              </a:rPr>
              <a:t>7- </a:t>
            </a:r>
            <a:r>
              <a:rPr lang="tr-TR" sz="2400" b="1" dirty="0" smtClean="0">
                <a:solidFill>
                  <a:srgbClr val="FFFF00"/>
                </a:solidFill>
                <a:latin typeface="Times New Roman" pitchFamily="18" charset="0"/>
                <a:cs typeface="Times New Roman" pitchFamily="18" charset="0"/>
              </a:rPr>
              <a:t> </a:t>
            </a:r>
            <a:r>
              <a:rPr lang="tr-TR" sz="2400" b="1" dirty="0">
                <a:solidFill>
                  <a:srgbClr val="FFFF00"/>
                </a:solidFill>
                <a:latin typeface="Times New Roman" pitchFamily="18" charset="0"/>
                <a:cs typeface="Times New Roman" pitchFamily="18" charset="0"/>
              </a:rPr>
              <a:t>Riske </a:t>
            </a:r>
            <a:r>
              <a:rPr lang="tr-TR" sz="2400" b="1" dirty="0" smtClean="0">
                <a:solidFill>
                  <a:srgbClr val="FFFF00"/>
                </a:solidFill>
                <a:latin typeface="Times New Roman" pitchFamily="18" charset="0"/>
                <a:cs typeface="Times New Roman" pitchFamily="18" charset="0"/>
              </a:rPr>
              <a:t>girebilmedir. </a:t>
            </a:r>
            <a:endParaRPr lang="tr-TR" sz="2400" b="1" dirty="0">
              <a:solidFill>
                <a:srgbClr val="FFFF00"/>
              </a:solidFill>
              <a:latin typeface="Times New Roman" pitchFamily="18" charset="0"/>
              <a:cs typeface="Times New Roman" pitchFamily="18" charset="0"/>
            </a:endParaRPr>
          </a:p>
        </p:txBody>
      </p:sp>
      <p:sp>
        <p:nvSpPr>
          <p:cNvPr id="3" name="2 Metin kutusu"/>
          <p:cNvSpPr txBox="1"/>
          <p:nvPr/>
        </p:nvSpPr>
        <p:spPr>
          <a:xfrm>
            <a:off x="827584" y="620688"/>
            <a:ext cx="1620957" cy="523220"/>
          </a:xfrm>
          <a:prstGeom prst="rect">
            <a:avLst/>
          </a:prstGeom>
          <a:noFill/>
        </p:spPr>
        <p:txBody>
          <a:bodyPr wrap="none" rtlCol="0">
            <a:spAutoFit/>
          </a:bodyPr>
          <a:lstStyle/>
          <a:p>
            <a:r>
              <a:rPr lang="tr-TR" sz="2800" b="1" dirty="0" smtClean="0">
                <a:solidFill>
                  <a:srgbClr val="FFFF00"/>
                </a:solidFill>
                <a:latin typeface="Times New Roman" pitchFamily="18" charset="0"/>
                <a:cs typeface="Times New Roman" pitchFamily="18" charset="0"/>
              </a:rPr>
              <a:t>VİZYON</a:t>
            </a:r>
            <a:endParaRPr lang="tr-TR" sz="28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827584" y="548680"/>
            <a:ext cx="6897850" cy="4154984"/>
          </a:xfrm>
          <a:prstGeom prst="rect">
            <a:avLst/>
          </a:prstGeom>
          <a:noFill/>
        </p:spPr>
        <p:txBody>
          <a:bodyPr wrap="none" rtlCol="0">
            <a:spAutoFit/>
          </a:bodyPr>
          <a:lstStyle/>
          <a:p>
            <a:r>
              <a:rPr lang="tr-TR" sz="2400" b="1" dirty="0" smtClean="0">
                <a:solidFill>
                  <a:srgbClr val="FFFF00"/>
                </a:solidFill>
                <a:latin typeface="Times New Roman" pitchFamily="18" charset="0"/>
                <a:cs typeface="Times New Roman" pitchFamily="18" charset="0"/>
              </a:rPr>
              <a:t>VİZYONUN DEĞERİ</a:t>
            </a:r>
          </a:p>
          <a:p>
            <a:endParaRPr lang="tr-TR" sz="2400" b="1" dirty="0" smtClean="0">
              <a:solidFill>
                <a:srgbClr val="FFFF00"/>
              </a:solidFill>
              <a:latin typeface="Times New Roman" pitchFamily="18" charset="0"/>
              <a:cs typeface="Times New Roman" pitchFamily="18" charset="0"/>
            </a:endParaRPr>
          </a:p>
          <a:p>
            <a:pPr>
              <a:buFont typeface="Courier New" pitchFamily="49" charset="0"/>
              <a:buChar char="o"/>
            </a:pPr>
            <a:r>
              <a:rPr lang="tr-TR" sz="2400" b="1" dirty="0" smtClean="0">
                <a:solidFill>
                  <a:srgbClr val="FFFF00"/>
                </a:solidFill>
                <a:latin typeface="Times New Roman" pitchFamily="18" charset="0"/>
                <a:cs typeface="Times New Roman" pitchFamily="18" charset="0"/>
              </a:rPr>
              <a:t> Vizyon mevcut paradigmaların karşılaştığımız </a:t>
            </a:r>
          </a:p>
          <a:p>
            <a:r>
              <a:rPr lang="tr-TR" sz="2400" b="1" dirty="0" smtClean="0">
                <a:solidFill>
                  <a:srgbClr val="FFFF00"/>
                </a:solidFill>
                <a:latin typeface="Times New Roman" pitchFamily="18" charset="0"/>
                <a:cs typeface="Times New Roman" pitchFamily="18" charset="0"/>
              </a:rPr>
              <a:t>sorunları çözemediği zamanlarda ortaya çıkar.</a:t>
            </a:r>
          </a:p>
          <a:p>
            <a:pPr>
              <a:buFont typeface="Courier New" pitchFamily="49" charset="0"/>
              <a:buChar char="o"/>
            </a:pPr>
            <a:r>
              <a:rPr lang="tr-TR" sz="2400" b="1" dirty="0" smtClean="0">
                <a:solidFill>
                  <a:srgbClr val="FFFF00"/>
                </a:solidFill>
                <a:latin typeface="Times New Roman" pitchFamily="18" charset="0"/>
                <a:cs typeface="Times New Roman" pitchFamily="18" charset="0"/>
              </a:rPr>
              <a:t> Lider çalışanlara eski strateji ve inançlardan </a:t>
            </a:r>
          </a:p>
          <a:p>
            <a:r>
              <a:rPr lang="tr-TR" sz="2400" b="1" dirty="0" smtClean="0">
                <a:solidFill>
                  <a:srgbClr val="FFFF00"/>
                </a:solidFill>
                <a:latin typeface="Times New Roman" pitchFamily="18" charset="0"/>
                <a:cs typeface="Times New Roman" pitchFamily="18" charset="0"/>
              </a:rPr>
              <a:t>vazgeçmelerine değecek yeni bir vizyon sunmalıdır.</a:t>
            </a:r>
          </a:p>
          <a:p>
            <a:pPr>
              <a:buFont typeface="Courier New" pitchFamily="49" charset="0"/>
              <a:buChar char="o"/>
            </a:pPr>
            <a:r>
              <a:rPr lang="tr-TR" sz="2400" b="1" dirty="0" smtClean="0">
                <a:solidFill>
                  <a:srgbClr val="FFFF00"/>
                </a:solidFill>
                <a:latin typeface="Times New Roman" pitchFamily="18" charset="0"/>
                <a:cs typeface="Times New Roman" pitchFamily="18" charset="0"/>
              </a:rPr>
              <a:t> Vizyon işletmenin gelecekte nasıl olacağının </a:t>
            </a:r>
          </a:p>
          <a:p>
            <a:r>
              <a:rPr lang="tr-TR" sz="2400" b="1" dirty="0" smtClean="0">
                <a:solidFill>
                  <a:srgbClr val="FFFF00"/>
                </a:solidFill>
                <a:latin typeface="Times New Roman" pitchFamily="18" charset="0"/>
                <a:cs typeface="Times New Roman" pitchFamily="18" charset="0"/>
              </a:rPr>
              <a:t>iyi bir görüntüsünü vermelidir.</a:t>
            </a:r>
          </a:p>
          <a:p>
            <a:pPr>
              <a:buFont typeface="Courier New" pitchFamily="49" charset="0"/>
              <a:buChar char="o"/>
            </a:pPr>
            <a:r>
              <a:rPr lang="tr-TR" sz="2400" b="1" dirty="0" smtClean="0">
                <a:solidFill>
                  <a:srgbClr val="FFFF00"/>
                </a:solidFill>
                <a:latin typeface="Times New Roman" pitchFamily="18" charset="0"/>
                <a:cs typeface="Times New Roman" pitchFamily="18" charset="0"/>
              </a:rPr>
              <a:t> Vizyon değerlere dayanmalıdır.</a:t>
            </a:r>
          </a:p>
          <a:p>
            <a:pPr>
              <a:buFont typeface="Courier New" pitchFamily="49" charset="0"/>
              <a:buChar char="o"/>
            </a:pPr>
            <a:r>
              <a:rPr lang="tr-TR" sz="2400" b="1" dirty="0" smtClean="0">
                <a:solidFill>
                  <a:srgbClr val="FFFF00"/>
                </a:solidFill>
                <a:latin typeface="Times New Roman" pitchFamily="18" charset="0"/>
                <a:cs typeface="Times New Roman" pitchFamily="18" charset="0"/>
              </a:rPr>
              <a:t> Vizyon herkesi heyecanlandıracak ve harekete </a:t>
            </a:r>
          </a:p>
          <a:p>
            <a:r>
              <a:rPr lang="tr-TR" sz="2400" b="1" dirty="0" smtClean="0">
                <a:solidFill>
                  <a:srgbClr val="FFFF00"/>
                </a:solidFill>
                <a:latin typeface="Times New Roman" pitchFamily="18" charset="0"/>
                <a:cs typeface="Times New Roman" pitchFamily="18" charset="0"/>
              </a:rPr>
              <a:t>geçirecek  yapıda olmalıdır.</a:t>
            </a:r>
            <a:endParaRPr lang="tr-TR" sz="2400" b="1" dirty="0">
              <a:solidFill>
                <a:srgbClr val="FFFF00"/>
              </a:solidFill>
              <a:latin typeface="Times New Roman" pitchFamily="18" charset="0"/>
              <a:cs typeface="Times New Roman" pitchFamily="18" charset="0"/>
            </a:endParaRPr>
          </a:p>
        </p:txBody>
      </p:sp>
      <p:pic>
        <p:nvPicPr>
          <p:cNvPr id="1026" name="Picture 2" descr="http://iblog.milliyet.com.tr/imgroot/blogv7/Blog333/2011/09/11/14/19574-3-4-11b5d.jpg"/>
          <p:cNvPicPr>
            <a:picLocks noChangeAspect="1" noChangeArrowheads="1"/>
          </p:cNvPicPr>
          <p:nvPr/>
        </p:nvPicPr>
        <p:blipFill>
          <a:blip r:embed="rId2" cstate="print"/>
          <a:srcRect/>
          <a:stretch>
            <a:fillRect/>
          </a:stretch>
        </p:blipFill>
        <p:spPr bwMode="auto">
          <a:xfrm>
            <a:off x="5292080" y="4509120"/>
            <a:ext cx="2016224" cy="145313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683568" y="1124744"/>
            <a:ext cx="7128792" cy="3785652"/>
          </a:xfrm>
          <a:prstGeom prst="rect">
            <a:avLst/>
          </a:prstGeom>
        </p:spPr>
        <p:txBody>
          <a:bodyPr wrap="square">
            <a:spAutoFit/>
          </a:bodyPr>
          <a:lstStyle/>
          <a:p>
            <a:pPr>
              <a:buFont typeface="Wingdings" pitchFamily="2" charset="2"/>
              <a:buChar char="v"/>
            </a:pPr>
            <a:r>
              <a:rPr lang="tr-TR" sz="2400" b="1" dirty="0" smtClean="0">
                <a:solidFill>
                  <a:srgbClr val="FFFF00"/>
                </a:solidFill>
                <a:latin typeface="Times New Roman" pitchFamily="18" charset="0"/>
                <a:cs typeface="Times New Roman" pitchFamily="18" charset="0"/>
              </a:rPr>
              <a:t>Vizyon geliştirmek; ileriyi görebilmek, geleceğe ait tahminler yapmak, ve bu tahminlere göre ana hedefleri ve stratejileri belirlemektir. </a:t>
            </a:r>
          </a:p>
          <a:p>
            <a:pPr>
              <a:buFont typeface="Wingdings" pitchFamily="2" charset="2"/>
              <a:buChar char="v"/>
            </a:pPr>
            <a:endParaRPr lang="tr-TR" sz="2400" b="1" dirty="0" smtClean="0">
              <a:solidFill>
                <a:srgbClr val="FFFF00"/>
              </a:solidFill>
              <a:latin typeface="Times New Roman" pitchFamily="18" charset="0"/>
              <a:cs typeface="Times New Roman" pitchFamily="18" charset="0"/>
            </a:endParaRPr>
          </a:p>
          <a:p>
            <a:pPr>
              <a:buFont typeface="Wingdings" pitchFamily="2" charset="2"/>
              <a:buChar char="v"/>
            </a:pPr>
            <a:r>
              <a:rPr lang="tr-TR" sz="2400" b="1" dirty="0" smtClean="0">
                <a:solidFill>
                  <a:srgbClr val="FFFF00"/>
                </a:solidFill>
                <a:latin typeface="Times New Roman" pitchFamily="18" charset="0"/>
                <a:cs typeface="Times New Roman" pitchFamily="18" charset="0"/>
              </a:rPr>
              <a:t> Vizyon geliştirmek bir anlamda: sorunlara uzun vadeli, çok geniş açıdan bakarak hem mevcut durumu hem de gelecekte olacakları kavramak; dolayısıyla bu gelişmelerin bizi nasıl etkileyeceğini tahmin ederek, buna uygun hedef ve stratejilerimizi belirlemektir. </a:t>
            </a:r>
            <a:endParaRPr lang="tr-TR" sz="2400" b="1" dirty="0">
              <a:solidFill>
                <a:srgbClr val="FFFF00"/>
              </a:solidFill>
              <a:latin typeface="Times New Roman" pitchFamily="18" charset="0"/>
              <a:cs typeface="Times New Roman" pitchFamily="18" charset="0"/>
            </a:endParaRPr>
          </a:p>
        </p:txBody>
      </p:sp>
      <p:sp>
        <p:nvSpPr>
          <p:cNvPr id="3" name="2 Metin kutusu"/>
          <p:cNvSpPr txBox="1"/>
          <p:nvPr/>
        </p:nvSpPr>
        <p:spPr>
          <a:xfrm>
            <a:off x="755576" y="476672"/>
            <a:ext cx="3717684" cy="461665"/>
          </a:xfrm>
          <a:prstGeom prst="rect">
            <a:avLst/>
          </a:prstGeom>
          <a:noFill/>
        </p:spPr>
        <p:txBody>
          <a:bodyPr wrap="none" rtlCol="0">
            <a:spAutoFit/>
          </a:bodyPr>
          <a:lstStyle/>
          <a:p>
            <a:r>
              <a:rPr lang="tr-TR" sz="2400" b="1" dirty="0" smtClean="0">
                <a:solidFill>
                  <a:srgbClr val="FFFF00"/>
                </a:solidFill>
                <a:latin typeface="Times New Roman" pitchFamily="18" charset="0"/>
                <a:cs typeface="Times New Roman" pitchFamily="18" charset="0"/>
              </a:rPr>
              <a:t>VİZYON GELİŞTİRMEK</a:t>
            </a:r>
            <a:endParaRPr lang="tr-TR"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827584" y="404664"/>
            <a:ext cx="5098127" cy="400110"/>
          </a:xfrm>
          <a:prstGeom prst="rect">
            <a:avLst/>
          </a:prstGeom>
          <a:noFill/>
        </p:spPr>
        <p:txBody>
          <a:bodyPr wrap="none" rtlCol="0">
            <a:spAutoFit/>
          </a:bodyPr>
          <a:lstStyle/>
          <a:p>
            <a:r>
              <a:rPr lang="tr-TR" sz="2000" b="1" dirty="0" smtClean="0">
                <a:solidFill>
                  <a:srgbClr val="92D050"/>
                </a:solidFill>
                <a:latin typeface="Times New Roman" pitchFamily="18" charset="0"/>
                <a:cs typeface="Times New Roman" pitchFamily="18" charset="0"/>
              </a:rPr>
              <a:t>VİZYON GELİŞTİRMENİN İKİ AŞAMASI</a:t>
            </a:r>
            <a:endParaRPr lang="tr-TR" sz="2000" b="1" dirty="0">
              <a:solidFill>
                <a:srgbClr val="92D050"/>
              </a:solidFill>
              <a:latin typeface="Times New Roman" pitchFamily="18" charset="0"/>
              <a:cs typeface="Times New Roman" pitchFamily="18" charset="0"/>
            </a:endParaRPr>
          </a:p>
        </p:txBody>
      </p:sp>
      <p:sp>
        <p:nvSpPr>
          <p:cNvPr id="3" name="2 Dikdörtgen"/>
          <p:cNvSpPr/>
          <p:nvPr/>
        </p:nvSpPr>
        <p:spPr>
          <a:xfrm>
            <a:off x="755576" y="836712"/>
            <a:ext cx="7416824" cy="2831544"/>
          </a:xfrm>
          <a:prstGeom prst="rect">
            <a:avLst/>
          </a:prstGeom>
        </p:spPr>
        <p:txBody>
          <a:bodyPr wrap="square">
            <a:spAutoFit/>
          </a:bodyPr>
          <a:lstStyle/>
          <a:p>
            <a:endParaRPr lang="tr-TR" dirty="0" smtClean="0"/>
          </a:p>
          <a:p>
            <a:r>
              <a:rPr lang="tr-TR" sz="2000" b="1" dirty="0" smtClean="0">
                <a:solidFill>
                  <a:srgbClr val="92D050"/>
                </a:solidFill>
                <a:latin typeface="Times New Roman" pitchFamily="18" charset="0"/>
                <a:cs typeface="Times New Roman" pitchFamily="18" charset="0"/>
              </a:rPr>
              <a:t>Kişisel Vizyon; </a:t>
            </a:r>
          </a:p>
          <a:p>
            <a:r>
              <a:rPr lang="tr-TR" sz="2000" b="1" dirty="0" smtClean="0">
                <a:solidFill>
                  <a:srgbClr val="FFFF00"/>
                </a:solidFill>
                <a:latin typeface="Times New Roman" pitchFamily="18" charset="0"/>
                <a:cs typeface="Times New Roman" pitchFamily="18" charset="0"/>
              </a:rPr>
              <a:t>Kişisel vizyon geliştirmenin birinci adımı; kendi kendini değerlendirmek, ikincisi; toplumunda, örgütünde gerçekleştirmek istediklerini, açık, anlaşılır biçimde tanımlama, üçüncüsü ise; bir lider olarak neyi kanıtlamaya çalıştığını ortaya koymaktır. Bu süreçte liderin, a) kendine ilişkin algılarını, b) toplumunda, örgütünde gerçekleştirmeyi istediği en önemli şeyleri, c) bir lider olarak kanıtlamak istediklerini tanımlaması beklenir. </a:t>
            </a:r>
          </a:p>
        </p:txBody>
      </p:sp>
      <p:sp>
        <p:nvSpPr>
          <p:cNvPr id="4" name="3 Dikdörtgen"/>
          <p:cNvSpPr/>
          <p:nvPr/>
        </p:nvSpPr>
        <p:spPr>
          <a:xfrm>
            <a:off x="755576" y="3789040"/>
            <a:ext cx="7632848" cy="1631216"/>
          </a:xfrm>
          <a:prstGeom prst="rect">
            <a:avLst/>
          </a:prstGeom>
        </p:spPr>
        <p:txBody>
          <a:bodyPr wrap="square">
            <a:spAutoFit/>
          </a:bodyPr>
          <a:lstStyle/>
          <a:p>
            <a:r>
              <a:rPr lang="tr-TR" sz="2000" b="1" dirty="0" smtClean="0">
                <a:solidFill>
                  <a:srgbClr val="92D050"/>
                </a:solidFill>
                <a:latin typeface="Times New Roman" pitchFamily="18" charset="0"/>
                <a:cs typeface="Times New Roman" pitchFamily="18" charset="0"/>
              </a:rPr>
              <a:t>Örgütsel Vizyon; </a:t>
            </a:r>
          </a:p>
          <a:p>
            <a:r>
              <a:rPr lang="tr-TR" sz="2000" b="1" dirty="0" smtClean="0">
                <a:solidFill>
                  <a:srgbClr val="FFFF00"/>
                </a:solidFill>
                <a:latin typeface="Times New Roman" pitchFamily="18" charset="0"/>
                <a:cs typeface="Times New Roman" pitchFamily="18" charset="0"/>
              </a:rPr>
              <a:t>Kişisel vizyon oluşturmada izlenen adımlara benzer biçimde örgütsel vizyon oluşturmanın da ilk adımı; liderin toplumunu, örgütünü değerlendirmesi, ikincisi, düşlerindeki toplumu, örgütü tanımlamasıdır.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683568" y="404664"/>
            <a:ext cx="3706143" cy="523220"/>
          </a:xfrm>
          <a:prstGeom prst="rect">
            <a:avLst/>
          </a:prstGeom>
          <a:noFill/>
        </p:spPr>
        <p:txBody>
          <a:bodyPr wrap="none" rtlCol="0">
            <a:spAutoFit/>
          </a:bodyPr>
          <a:lstStyle/>
          <a:p>
            <a:r>
              <a:rPr lang="tr-TR" sz="2800" b="1" dirty="0" smtClean="0">
                <a:solidFill>
                  <a:srgbClr val="FF0000"/>
                </a:solidFill>
                <a:latin typeface="Times New Roman" pitchFamily="18" charset="0"/>
                <a:cs typeface="Times New Roman" pitchFamily="18" charset="0"/>
              </a:rPr>
              <a:t>VİZYON PAYLAŞIMI</a:t>
            </a:r>
            <a:endParaRPr lang="tr-TR" sz="2800" b="1" dirty="0">
              <a:solidFill>
                <a:srgbClr val="FF0000"/>
              </a:solidFill>
              <a:latin typeface="Times New Roman" pitchFamily="18" charset="0"/>
              <a:cs typeface="Times New Roman" pitchFamily="18" charset="0"/>
            </a:endParaRPr>
          </a:p>
        </p:txBody>
      </p:sp>
      <p:sp>
        <p:nvSpPr>
          <p:cNvPr id="3" name="2 Dikdörtgen"/>
          <p:cNvSpPr/>
          <p:nvPr/>
        </p:nvSpPr>
        <p:spPr>
          <a:xfrm>
            <a:off x="683568" y="908720"/>
            <a:ext cx="7776864" cy="4154984"/>
          </a:xfrm>
          <a:prstGeom prst="rect">
            <a:avLst/>
          </a:prstGeom>
        </p:spPr>
        <p:txBody>
          <a:bodyPr wrap="square">
            <a:spAutoFit/>
          </a:bodyPr>
          <a:lstStyle/>
          <a:p>
            <a:pPr>
              <a:buFont typeface="Wingdings" pitchFamily="2" charset="2"/>
              <a:buChar char="q"/>
            </a:pP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 olmak, vizyon sahibi olmak, yeterli değildir. </a:t>
            </a:r>
          </a:p>
          <a:p>
            <a:pPr>
              <a:buFont typeface="Wingdings" pitchFamily="2" charset="2"/>
              <a:buChar char="q"/>
            </a:pPr>
            <a:r>
              <a:rPr lang="tr-TR" sz="2400" b="1" dirty="0" smtClean="0">
                <a:solidFill>
                  <a:srgbClr val="FFFF00"/>
                </a:solidFill>
                <a:latin typeface="Times New Roman" pitchFamily="18" charset="0"/>
                <a:cs typeface="Times New Roman" pitchFamily="18" charset="0"/>
              </a:rPr>
              <a:t> Önemli olan vizyonların iletilmesi ve paylaşılmasıdır. </a:t>
            </a:r>
          </a:p>
          <a:p>
            <a:pPr>
              <a:buFont typeface="Wingdings" pitchFamily="2" charset="2"/>
              <a:buChar char="q"/>
            </a:pPr>
            <a:r>
              <a:rPr lang="tr-TR" sz="2400" b="1" dirty="0" smtClean="0">
                <a:solidFill>
                  <a:srgbClr val="FFFF00"/>
                </a:solidFill>
                <a:latin typeface="Times New Roman" pitchFamily="18" charset="0"/>
                <a:cs typeface="Times New Roman" pitchFamily="18" charset="0"/>
              </a:rPr>
              <a:t> Ancak o zaman vizyonlar değer kazanırlar. </a:t>
            </a:r>
          </a:p>
          <a:p>
            <a:pPr>
              <a:buFont typeface="Wingdings" pitchFamily="2" charset="2"/>
              <a:buChar char="q"/>
            </a:pPr>
            <a:r>
              <a:rPr lang="tr-TR" sz="2400" b="1" dirty="0" smtClean="0">
                <a:solidFill>
                  <a:srgbClr val="FFFF00"/>
                </a:solidFill>
                <a:latin typeface="Times New Roman" pitchFamily="18" charset="0"/>
                <a:cs typeface="Times New Roman" pitchFamily="18" charset="0"/>
              </a:rPr>
              <a:t> Örgütün tüm çalışanları örgütün vizyon ve misyonlarını bilmek zorunda ve bu hakka sahiptirler. </a:t>
            </a:r>
          </a:p>
          <a:p>
            <a:pPr>
              <a:buFont typeface="Wingdings" pitchFamily="2" charset="2"/>
              <a:buChar char="q"/>
            </a:pPr>
            <a:r>
              <a:rPr lang="tr-TR" sz="2400" b="1" dirty="0" smtClean="0">
                <a:solidFill>
                  <a:srgbClr val="FFFF00"/>
                </a:solidFill>
                <a:latin typeface="Times New Roman" pitchFamily="18" charset="0"/>
                <a:cs typeface="Times New Roman" pitchFamily="18" charset="0"/>
              </a:rPr>
              <a:t> Liderin bu konuda tüm örgüt üyelerini bilgilendirmesi gerekmektedir. </a:t>
            </a:r>
          </a:p>
          <a:p>
            <a:pPr>
              <a:buFont typeface="Wingdings" pitchFamily="2" charset="2"/>
              <a:buChar char="q"/>
            </a:pPr>
            <a:r>
              <a:rPr lang="tr-TR" sz="2400" b="1" dirty="0" smtClean="0">
                <a:solidFill>
                  <a:srgbClr val="FFFF00"/>
                </a:solidFill>
                <a:latin typeface="Times New Roman" pitchFamily="18" charset="0"/>
                <a:cs typeface="Times New Roman" pitchFamily="18" charset="0"/>
              </a:rPr>
              <a:t> Lider ikna edici ve inandırıcı olmalı, örgüt üyelerini kendi vizyonuna ortak ederek bir </a:t>
            </a:r>
          </a:p>
          <a:p>
            <a:r>
              <a:rPr lang="tr-TR" sz="2400" b="1" dirty="0" smtClean="0">
                <a:solidFill>
                  <a:srgbClr val="FFFF00"/>
                </a:solidFill>
                <a:latin typeface="Times New Roman" pitchFamily="18" charset="0"/>
                <a:cs typeface="Times New Roman" pitchFamily="18" charset="0"/>
              </a:rPr>
              <a:t>örgüt vizyonu oluşturmalıdır</a:t>
            </a:r>
            <a:r>
              <a:rPr lang="tr-TR" sz="2400" dirty="0" smtClean="0">
                <a:latin typeface="Times New Roman" pitchFamily="18" charset="0"/>
                <a:cs typeface="Times New Roman" pitchFamily="18" charset="0"/>
              </a:rPr>
              <a:t>.</a:t>
            </a:r>
            <a:endParaRPr lang="tr-TR" sz="2400" dirty="0">
              <a:latin typeface="Times New Roman" pitchFamily="18" charset="0"/>
              <a:cs typeface="Times New Roman" pitchFamily="18" charset="0"/>
            </a:endParaRPr>
          </a:p>
        </p:txBody>
      </p:sp>
      <p:pic>
        <p:nvPicPr>
          <p:cNvPr id="20482" name="Picture 2" descr="http://www.duyguguncesi.net/wp-content/uploads/res2434.jpg"/>
          <p:cNvPicPr>
            <a:picLocks noChangeAspect="1" noChangeArrowheads="1"/>
          </p:cNvPicPr>
          <p:nvPr/>
        </p:nvPicPr>
        <p:blipFill>
          <a:blip r:embed="rId2" cstate="print"/>
          <a:srcRect/>
          <a:stretch>
            <a:fillRect/>
          </a:stretch>
        </p:blipFill>
        <p:spPr bwMode="auto">
          <a:xfrm>
            <a:off x="5580113" y="4365104"/>
            <a:ext cx="2016224" cy="193698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827584" y="764704"/>
            <a:ext cx="5831918" cy="3108543"/>
          </a:xfrm>
          <a:prstGeom prst="rect">
            <a:avLst/>
          </a:prstGeom>
          <a:noFill/>
        </p:spPr>
        <p:txBody>
          <a:bodyPr wrap="none" rtlCol="0">
            <a:spAutoFit/>
          </a:bodyPr>
          <a:lstStyle/>
          <a:p>
            <a:r>
              <a:rPr lang="tr-TR" sz="2800" b="1" dirty="0" smtClean="0">
                <a:solidFill>
                  <a:srgbClr val="FFC000"/>
                </a:solidFill>
                <a:latin typeface="Times New Roman" pitchFamily="18" charset="0"/>
                <a:cs typeface="Times New Roman" pitchFamily="18" charset="0"/>
              </a:rPr>
              <a:t>VİZYONER LİDERLİK</a:t>
            </a:r>
          </a:p>
          <a:p>
            <a:endParaRPr lang="tr-TR" sz="2800" b="1" dirty="0" smtClean="0">
              <a:latin typeface="Times New Roman" pitchFamily="18" charset="0"/>
              <a:cs typeface="Times New Roman" pitchFamily="18" charset="0"/>
            </a:endParaRPr>
          </a:p>
          <a:p>
            <a:r>
              <a:rPr lang="tr-TR" sz="2800" b="1" dirty="0" smtClean="0">
                <a:solidFill>
                  <a:srgbClr val="FFC000"/>
                </a:solidFill>
                <a:latin typeface="Times New Roman" pitchFamily="18" charset="0"/>
                <a:cs typeface="Times New Roman" pitchFamily="18" charset="0"/>
              </a:rPr>
              <a:t>İnsanları topluca harekete geçirecek </a:t>
            </a:r>
          </a:p>
          <a:p>
            <a:r>
              <a:rPr lang="tr-TR" sz="2800" b="1" dirty="0" smtClean="0">
                <a:solidFill>
                  <a:srgbClr val="FFC000"/>
                </a:solidFill>
                <a:latin typeface="Times New Roman" pitchFamily="18" charset="0"/>
                <a:cs typeface="Times New Roman" pitchFamily="18" charset="0"/>
              </a:rPr>
              <a:t>vizyonları  geliştiren,bu vizyonları </a:t>
            </a:r>
          </a:p>
          <a:p>
            <a:r>
              <a:rPr lang="tr-TR" sz="2800" b="1" dirty="0" smtClean="0">
                <a:solidFill>
                  <a:srgbClr val="FFC000"/>
                </a:solidFill>
                <a:latin typeface="Times New Roman" pitchFamily="18" charset="0"/>
                <a:cs typeface="Times New Roman" pitchFamily="18" charset="0"/>
              </a:rPr>
              <a:t>paylaşan ve yayan,sorunlara </a:t>
            </a:r>
          </a:p>
          <a:p>
            <a:r>
              <a:rPr lang="tr-TR" sz="2800" b="1" dirty="0" smtClean="0">
                <a:solidFill>
                  <a:srgbClr val="FFC000"/>
                </a:solidFill>
                <a:latin typeface="Times New Roman" pitchFamily="18" charset="0"/>
                <a:cs typeface="Times New Roman" pitchFamily="18" charset="0"/>
              </a:rPr>
              <a:t>küresel bir bakış açısıyla yaklaşan </a:t>
            </a:r>
          </a:p>
          <a:p>
            <a:r>
              <a:rPr lang="tr-TR" sz="2800" b="1" dirty="0" smtClean="0">
                <a:solidFill>
                  <a:srgbClr val="FFC000"/>
                </a:solidFill>
                <a:latin typeface="Times New Roman" pitchFamily="18" charset="0"/>
                <a:cs typeface="Times New Roman" pitchFamily="18" charset="0"/>
              </a:rPr>
              <a:t>bir liderlik anlayışıdır</a:t>
            </a:r>
            <a:r>
              <a:rPr lang="tr-TR" dirty="0" smtClean="0">
                <a:solidFill>
                  <a:srgbClr val="FFC000"/>
                </a:solidFill>
              </a:rPr>
              <a:t>. </a:t>
            </a:r>
            <a:endParaRPr lang="tr-TR" dirty="0">
              <a:solidFill>
                <a:srgbClr val="FFC000"/>
              </a:solidFill>
            </a:endParaRPr>
          </a:p>
        </p:txBody>
      </p:sp>
      <p:pic>
        <p:nvPicPr>
          <p:cNvPr id="23554" name="Picture 2" descr="http://www.temelaksoy.com/wp-content/uploads/2014/01/hizmetkar-liderler-1.jpg"/>
          <p:cNvPicPr>
            <a:picLocks noChangeAspect="1" noChangeArrowheads="1"/>
          </p:cNvPicPr>
          <p:nvPr/>
        </p:nvPicPr>
        <p:blipFill>
          <a:blip r:embed="rId2" cstate="print"/>
          <a:srcRect/>
          <a:stretch>
            <a:fillRect/>
          </a:stretch>
        </p:blipFill>
        <p:spPr bwMode="auto">
          <a:xfrm>
            <a:off x="4644008" y="3789040"/>
            <a:ext cx="3528392" cy="195715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image.slidesharecdn.com/deiimciliderlikv3-120406085822-phpapp01/95/vizyoner-liderlik-vs-deiimci-liderlik-19-728.jpg?cb=1333720836"/>
          <p:cNvPicPr>
            <a:picLocks noChangeAspect="1" noChangeArrowheads="1"/>
          </p:cNvPicPr>
          <p:nvPr/>
        </p:nvPicPr>
        <p:blipFill>
          <a:blip r:embed="rId2" cstate="print"/>
          <a:srcRect/>
          <a:stretch>
            <a:fillRect/>
          </a:stretch>
        </p:blipFill>
        <p:spPr bwMode="auto">
          <a:xfrm>
            <a:off x="899591" y="548680"/>
            <a:ext cx="7104789" cy="532859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467544" y="836712"/>
            <a:ext cx="7723137" cy="425196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899592" y="1052736"/>
            <a:ext cx="5747086" cy="3108543"/>
          </a:xfrm>
          <a:prstGeom prst="rect">
            <a:avLst/>
          </a:prstGeom>
          <a:noFill/>
        </p:spPr>
        <p:txBody>
          <a:bodyPr wrap="none" rtlCol="0">
            <a:spAutoFit/>
          </a:bodyPr>
          <a:lstStyle/>
          <a:p>
            <a:r>
              <a:rPr lang="tr-TR" sz="2800" b="1" dirty="0" smtClean="0">
                <a:solidFill>
                  <a:srgbClr val="FFFF00"/>
                </a:solidFill>
                <a:latin typeface="Times New Roman" pitchFamily="18" charset="0"/>
                <a:cs typeface="Times New Roman" pitchFamily="18" charset="0"/>
              </a:rPr>
              <a:t>VİZYONER LİDERLİK ROLLERİ</a:t>
            </a:r>
          </a:p>
          <a:p>
            <a:endParaRPr lang="tr-TR" sz="2800" b="1" dirty="0" smtClean="0">
              <a:solidFill>
                <a:srgbClr val="FFFF00"/>
              </a:solidFill>
              <a:latin typeface="Times New Roman" pitchFamily="18" charset="0"/>
              <a:cs typeface="Times New Roman" pitchFamily="18" charset="0"/>
            </a:endParaRPr>
          </a:p>
          <a:p>
            <a:pPr>
              <a:buFont typeface="Wingdings" pitchFamily="2" charset="2"/>
              <a:buChar char="v"/>
            </a:pPr>
            <a:r>
              <a:rPr lang="tr-TR" sz="2800" b="1" dirty="0" smtClean="0">
                <a:solidFill>
                  <a:srgbClr val="FFFF00"/>
                </a:solidFill>
                <a:latin typeface="Times New Roman" pitchFamily="18" charset="0"/>
                <a:cs typeface="Times New Roman" pitchFamily="18" charset="0"/>
              </a:rPr>
              <a:t> YOLU GÖRMEK</a:t>
            </a:r>
          </a:p>
          <a:p>
            <a:endParaRPr lang="tr-TR" sz="2800" b="1" dirty="0" smtClean="0">
              <a:solidFill>
                <a:srgbClr val="FFFF00"/>
              </a:solidFill>
              <a:latin typeface="Times New Roman" pitchFamily="18" charset="0"/>
              <a:cs typeface="Times New Roman" pitchFamily="18" charset="0"/>
            </a:endParaRPr>
          </a:p>
          <a:p>
            <a:pPr>
              <a:buFont typeface="Wingdings" pitchFamily="2" charset="2"/>
              <a:buChar char="v"/>
            </a:pPr>
            <a:r>
              <a:rPr lang="tr-TR" sz="2800" b="1" dirty="0" smtClean="0">
                <a:solidFill>
                  <a:srgbClr val="FFFF00"/>
                </a:solidFill>
                <a:latin typeface="Times New Roman" pitchFamily="18" charset="0"/>
                <a:cs typeface="Times New Roman" pitchFamily="18" charset="0"/>
              </a:rPr>
              <a:t> YOLDA YÜRÜMEK</a:t>
            </a:r>
          </a:p>
          <a:p>
            <a:endParaRPr lang="tr-TR" sz="2800" b="1" dirty="0" smtClean="0">
              <a:solidFill>
                <a:srgbClr val="FFFF00"/>
              </a:solidFill>
              <a:latin typeface="Times New Roman" pitchFamily="18" charset="0"/>
              <a:cs typeface="Times New Roman" pitchFamily="18" charset="0"/>
            </a:endParaRPr>
          </a:p>
          <a:p>
            <a:pPr>
              <a:buFont typeface="Wingdings" pitchFamily="2" charset="2"/>
              <a:buChar char="v"/>
            </a:pPr>
            <a:r>
              <a:rPr lang="tr-TR" sz="2800" b="1" dirty="0" smtClean="0">
                <a:solidFill>
                  <a:srgbClr val="FFFF00"/>
                </a:solidFill>
                <a:latin typeface="Times New Roman" pitchFamily="18" charset="0"/>
                <a:cs typeface="Times New Roman" pitchFamily="18" charset="0"/>
              </a:rPr>
              <a:t> YOL ALMAK</a:t>
            </a:r>
            <a:endParaRPr lang="tr-TR" sz="2800" b="1" dirty="0">
              <a:solidFill>
                <a:srgbClr val="FFFF00"/>
              </a:solidFill>
              <a:latin typeface="Times New Roman" pitchFamily="18" charset="0"/>
              <a:cs typeface="Times New Roman" pitchFamily="18" charset="0"/>
            </a:endParaRPr>
          </a:p>
        </p:txBody>
      </p:sp>
      <p:pic>
        <p:nvPicPr>
          <p:cNvPr id="30722" name="Picture 2" descr="http://www.girisimcilerokulu.com/wp-content/uploads/2014/10/Vision-Matters-2012-Cover-1100x530.jpg"/>
          <p:cNvPicPr>
            <a:picLocks noChangeAspect="1" noChangeArrowheads="1"/>
          </p:cNvPicPr>
          <p:nvPr/>
        </p:nvPicPr>
        <p:blipFill>
          <a:blip r:embed="rId2" cstate="print"/>
          <a:srcRect/>
          <a:stretch>
            <a:fillRect/>
          </a:stretch>
        </p:blipFill>
        <p:spPr bwMode="auto">
          <a:xfrm>
            <a:off x="5436096" y="2564904"/>
            <a:ext cx="2842362" cy="136815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539552" y="1700808"/>
            <a:ext cx="5400600" cy="3539430"/>
          </a:xfrm>
          <a:prstGeom prst="rect">
            <a:avLst/>
          </a:prstGeom>
        </p:spPr>
        <p:txBody>
          <a:bodyPr wrap="square">
            <a:spAutoFit/>
          </a:bodyPr>
          <a:lstStyle/>
          <a:p>
            <a:pPr lvl="1">
              <a:buFont typeface="Wingdings" pitchFamily="2" charset="2"/>
              <a:buChar char="q"/>
            </a:pPr>
            <a:r>
              <a:rPr lang="tr-TR" sz="2800" b="1" dirty="0" smtClean="0">
                <a:solidFill>
                  <a:srgbClr val="FFFF00"/>
                </a:solidFill>
                <a:latin typeface="Times New Roman" pitchFamily="18" charset="0"/>
                <a:cs typeface="Times New Roman" pitchFamily="18" charset="0"/>
              </a:rPr>
              <a:t> </a:t>
            </a:r>
            <a:r>
              <a:rPr lang="tr-TR" sz="2800" b="1" dirty="0" err="1" smtClean="0">
                <a:solidFill>
                  <a:srgbClr val="FFFF00"/>
                </a:solidFill>
                <a:latin typeface="Times New Roman" pitchFamily="18" charset="0"/>
                <a:cs typeface="Times New Roman" pitchFamily="18" charset="0"/>
              </a:rPr>
              <a:t>Vizyoner</a:t>
            </a:r>
            <a:r>
              <a:rPr lang="tr-TR" sz="2800" b="1" dirty="0" smtClean="0">
                <a:solidFill>
                  <a:srgbClr val="FFFF00"/>
                </a:solidFill>
                <a:latin typeface="Times New Roman" pitchFamily="18" charset="0"/>
                <a:cs typeface="Times New Roman" pitchFamily="18" charset="0"/>
              </a:rPr>
              <a:t> liderlik açısından öncelikle yolu görmek büyük önem taşımaktadır. </a:t>
            </a:r>
          </a:p>
          <a:p>
            <a:pPr lvl="1">
              <a:buFont typeface="Wingdings" pitchFamily="2" charset="2"/>
              <a:buChar char="q"/>
            </a:pPr>
            <a:r>
              <a:rPr lang="tr-TR" sz="2800" b="1" dirty="0" smtClean="0">
                <a:solidFill>
                  <a:srgbClr val="FFFF00"/>
                </a:solidFill>
                <a:latin typeface="Times New Roman" pitchFamily="18" charset="0"/>
                <a:cs typeface="Times New Roman" pitchFamily="18" charset="0"/>
              </a:rPr>
              <a:t> Yol, vizyonun gelecekteki görüntüsüdür. </a:t>
            </a:r>
          </a:p>
          <a:p>
            <a:pPr lvl="1">
              <a:buFont typeface="Wingdings" pitchFamily="2" charset="2"/>
              <a:buChar char="q"/>
            </a:pPr>
            <a:r>
              <a:rPr lang="tr-TR" sz="2800" b="1" dirty="0" smtClean="0">
                <a:solidFill>
                  <a:srgbClr val="FFFF00"/>
                </a:solidFill>
                <a:latin typeface="Times New Roman" pitchFamily="18" charset="0"/>
                <a:cs typeface="Times New Roman" pitchFamily="18" charset="0"/>
              </a:rPr>
              <a:t> Ulaşılmak istenen hedeftir. </a:t>
            </a:r>
          </a:p>
          <a:p>
            <a:pPr lvl="1">
              <a:buFont typeface="Wingdings" pitchFamily="2" charset="2"/>
              <a:buChar char="q"/>
            </a:pPr>
            <a:r>
              <a:rPr lang="tr-TR" sz="2800" b="1" dirty="0" smtClean="0">
                <a:solidFill>
                  <a:srgbClr val="FFFF00"/>
                </a:solidFill>
                <a:latin typeface="Times New Roman" pitchFamily="18" charset="0"/>
                <a:cs typeface="Times New Roman" pitchFamily="18" charset="0"/>
              </a:rPr>
              <a:t> Yol, değişik yollardan en uygun olanı görebilmektir.</a:t>
            </a:r>
          </a:p>
        </p:txBody>
      </p:sp>
      <p:pic>
        <p:nvPicPr>
          <p:cNvPr id="26627" name="Picture 3"/>
          <p:cNvPicPr>
            <a:picLocks noChangeAspect="1" noChangeArrowheads="1"/>
          </p:cNvPicPr>
          <p:nvPr/>
        </p:nvPicPr>
        <p:blipFill>
          <a:blip r:embed="rId2" cstate="print"/>
          <a:srcRect/>
          <a:stretch>
            <a:fillRect/>
          </a:stretch>
        </p:blipFill>
        <p:spPr bwMode="auto">
          <a:xfrm>
            <a:off x="6012160" y="2204864"/>
            <a:ext cx="2480063" cy="2664296"/>
          </a:xfrm>
          <a:prstGeom prst="rect">
            <a:avLst/>
          </a:prstGeom>
          <a:noFill/>
          <a:ln w="9525">
            <a:noFill/>
            <a:miter lim="800000"/>
            <a:headEnd/>
            <a:tailEnd/>
          </a:ln>
        </p:spPr>
      </p:pic>
      <p:sp>
        <p:nvSpPr>
          <p:cNvPr id="5" name="4 Metin kutusu"/>
          <p:cNvSpPr txBox="1"/>
          <p:nvPr/>
        </p:nvSpPr>
        <p:spPr>
          <a:xfrm>
            <a:off x="1907704" y="836712"/>
            <a:ext cx="2985113" cy="523220"/>
          </a:xfrm>
          <a:prstGeom prst="rect">
            <a:avLst/>
          </a:prstGeom>
          <a:noFill/>
        </p:spPr>
        <p:txBody>
          <a:bodyPr wrap="none" rtlCol="0">
            <a:spAutoFit/>
          </a:bodyPr>
          <a:lstStyle/>
          <a:p>
            <a:r>
              <a:rPr lang="tr-TR" sz="2800" b="1" dirty="0" smtClean="0">
                <a:solidFill>
                  <a:srgbClr val="92D050"/>
                </a:solidFill>
                <a:latin typeface="Times New Roman" pitchFamily="18" charset="0"/>
                <a:cs typeface="Times New Roman" pitchFamily="18" charset="0"/>
              </a:rPr>
              <a:t>YOLU GÖRMEK</a:t>
            </a:r>
            <a:endParaRPr lang="tr-TR" sz="2800" b="1" dirty="0">
              <a:solidFill>
                <a:srgbClr val="92D050"/>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611560" y="1340768"/>
            <a:ext cx="5544616" cy="3785652"/>
          </a:xfrm>
          <a:prstGeom prst="rect">
            <a:avLst/>
          </a:prstGeom>
        </p:spPr>
        <p:txBody>
          <a:bodyPr wrap="square">
            <a:spAutoFit/>
          </a:bodyPr>
          <a:lstStyle/>
          <a:p>
            <a:pPr lvl="1">
              <a:buFont typeface="Wingdings" pitchFamily="2" charset="2"/>
              <a:buChar char="q"/>
            </a:pPr>
            <a:r>
              <a:rPr lang="tr-TR" sz="2400" b="1" dirty="0" smtClean="0">
                <a:solidFill>
                  <a:srgbClr val="FFFF00"/>
                </a:solidFill>
                <a:latin typeface="Times New Roman" pitchFamily="18" charset="0"/>
                <a:cs typeface="Times New Roman" pitchFamily="18" charset="0"/>
              </a:rPr>
              <a:t> </a:t>
            </a: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 başarısı, sadece yolu görmeyle sınırlı değildir.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Yolu gören, ancak yolda yürümeyen çok lider vardır.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Yolda yürümek, </a:t>
            </a: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liderin kararlılığını göstermektedir.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Yolda yürümeyle vizyona ulaşılabilir.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Görülen yol ve yürünen yol ayrı ise vizyona ulaşılmaz.</a:t>
            </a:r>
          </a:p>
        </p:txBody>
      </p:sp>
      <p:sp>
        <p:nvSpPr>
          <p:cNvPr id="3" name="2 Metin kutusu"/>
          <p:cNvSpPr txBox="1"/>
          <p:nvPr/>
        </p:nvSpPr>
        <p:spPr>
          <a:xfrm>
            <a:off x="2195736" y="692696"/>
            <a:ext cx="2971134" cy="461665"/>
          </a:xfrm>
          <a:prstGeom prst="rect">
            <a:avLst/>
          </a:prstGeom>
          <a:noFill/>
        </p:spPr>
        <p:txBody>
          <a:bodyPr wrap="none" rtlCol="0">
            <a:spAutoFit/>
          </a:bodyPr>
          <a:lstStyle/>
          <a:p>
            <a:r>
              <a:rPr lang="tr-TR" sz="2400" b="1" dirty="0" smtClean="0">
                <a:solidFill>
                  <a:srgbClr val="92D050"/>
                </a:solidFill>
                <a:latin typeface="Times New Roman" pitchFamily="18" charset="0"/>
                <a:cs typeface="Times New Roman" pitchFamily="18" charset="0"/>
              </a:rPr>
              <a:t>YOLDA YÜRÜMEK</a:t>
            </a:r>
            <a:endParaRPr lang="tr-TR" sz="2400" b="1" dirty="0">
              <a:solidFill>
                <a:srgbClr val="92D050"/>
              </a:solidFill>
              <a:latin typeface="Times New Roman" pitchFamily="18" charset="0"/>
              <a:cs typeface="Times New Roman" pitchFamily="18" charset="0"/>
            </a:endParaRPr>
          </a:p>
        </p:txBody>
      </p:sp>
      <p:pic>
        <p:nvPicPr>
          <p:cNvPr id="27650" name="Picture 2"/>
          <p:cNvPicPr>
            <a:picLocks noChangeAspect="1" noChangeArrowheads="1"/>
          </p:cNvPicPr>
          <p:nvPr/>
        </p:nvPicPr>
        <p:blipFill>
          <a:blip r:embed="rId2" cstate="print"/>
          <a:srcRect/>
          <a:stretch>
            <a:fillRect/>
          </a:stretch>
        </p:blipFill>
        <p:spPr bwMode="auto">
          <a:xfrm>
            <a:off x="6156176" y="2564904"/>
            <a:ext cx="2265040" cy="221313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395536" y="1196752"/>
            <a:ext cx="5832648" cy="3785652"/>
          </a:xfrm>
          <a:prstGeom prst="rect">
            <a:avLst/>
          </a:prstGeom>
        </p:spPr>
        <p:txBody>
          <a:bodyPr wrap="square">
            <a:spAutoFit/>
          </a:bodyPr>
          <a:lstStyle/>
          <a:p>
            <a:pPr lvl="1">
              <a:buFont typeface="Wingdings" pitchFamily="2" charset="2"/>
              <a:buChar char="q"/>
            </a:pPr>
            <a:r>
              <a:rPr lang="tr-TR" sz="2400" b="1" dirty="0" smtClean="0">
                <a:solidFill>
                  <a:srgbClr val="FFFF00"/>
                </a:solidFill>
                <a:latin typeface="Times New Roman" pitchFamily="18" charset="0"/>
                <a:cs typeface="Times New Roman" pitchFamily="18" charset="0"/>
              </a:rPr>
              <a:t> </a:t>
            </a: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liderlik, vizyonuyla insanları arkasından sürükleyen kişilerdir.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Bu liderler ürettikleri vizyonlarla yeni yollar açan kişilerdir.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a:t>
            </a: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liderin üçüncü önemli rolü, yol olmaktır.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Yol olmak yol açmak demektir. </a:t>
            </a:r>
          </a:p>
          <a:p>
            <a:pPr lvl="1">
              <a:buFont typeface="Wingdings" pitchFamily="2" charset="2"/>
              <a:buChar char="q"/>
            </a:pPr>
            <a:r>
              <a:rPr lang="tr-TR" sz="2400" b="1" dirty="0" smtClean="0">
                <a:solidFill>
                  <a:srgbClr val="FFFF00"/>
                </a:solidFill>
                <a:latin typeface="Times New Roman" pitchFamily="18" charset="0"/>
                <a:cs typeface="Times New Roman" pitchFamily="18" charset="0"/>
              </a:rPr>
              <a:t> İzleyenler </a:t>
            </a:r>
            <a:r>
              <a:rPr lang="tr-TR" sz="2400" b="1" dirty="0" err="1" smtClean="0">
                <a:solidFill>
                  <a:srgbClr val="FFFF00"/>
                </a:solidFill>
                <a:latin typeface="Times New Roman" pitchFamily="18" charset="0"/>
                <a:cs typeface="Times New Roman" pitchFamily="18" charset="0"/>
              </a:rPr>
              <a:t>vizyoner</a:t>
            </a:r>
            <a:r>
              <a:rPr lang="tr-TR" sz="2400" b="1" dirty="0" smtClean="0">
                <a:solidFill>
                  <a:srgbClr val="FFFF00"/>
                </a:solidFill>
                <a:latin typeface="Times New Roman" pitchFamily="18" charset="0"/>
                <a:cs typeface="Times New Roman" pitchFamily="18" charset="0"/>
              </a:rPr>
              <a:t> liderin açtığı yolda yürümeye çalışırlar</a:t>
            </a:r>
          </a:p>
        </p:txBody>
      </p:sp>
      <p:pic>
        <p:nvPicPr>
          <p:cNvPr id="28674" name="Picture 2"/>
          <p:cNvPicPr>
            <a:picLocks noChangeAspect="1" noChangeArrowheads="1"/>
          </p:cNvPicPr>
          <p:nvPr/>
        </p:nvPicPr>
        <p:blipFill>
          <a:blip r:embed="rId2" cstate="print"/>
          <a:srcRect/>
          <a:stretch>
            <a:fillRect/>
          </a:stretch>
        </p:blipFill>
        <p:spPr bwMode="auto">
          <a:xfrm>
            <a:off x="6228184" y="2204864"/>
            <a:ext cx="2056507" cy="2554942"/>
          </a:xfrm>
          <a:prstGeom prst="rect">
            <a:avLst/>
          </a:prstGeom>
          <a:noFill/>
          <a:ln w="9525">
            <a:noFill/>
            <a:miter lim="800000"/>
            <a:headEnd/>
            <a:tailEnd/>
          </a:ln>
        </p:spPr>
      </p:pic>
      <p:sp>
        <p:nvSpPr>
          <p:cNvPr id="4" name="3 Metin kutusu"/>
          <p:cNvSpPr txBox="1"/>
          <p:nvPr/>
        </p:nvSpPr>
        <p:spPr>
          <a:xfrm>
            <a:off x="1907704" y="548680"/>
            <a:ext cx="2074286" cy="461665"/>
          </a:xfrm>
          <a:prstGeom prst="rect">
            <a:avLst/>
          </a:prstGeom>
          <a:noFill/>
        </p:spPr>
        <p:txBody>
          <a:bodyPr wrap="none" rtlCol="0">
            <a:spAutoFit/>
          </a:bodyPr>
          <a:lstStyle/>
          <a:p>
            <a:r>
              <a:rPr lang="tr-TR" sz="2400" b="1" dirty="0" smtClean="0">
                <a:solidFill>
                  <a:srgbClr val="92D050"/>
                </a:solidFill>
                <a:latin typeface="Times New Roman" pitchFamily="18" charset="0"/>
                <a:cs typeface="Times New Roman" pitchFamily="18" charset="0"/>
              </a:rPr>
              <a:t>YOL ALMAK</a:t>
            </a:r>
            <a:endParaRPr lang="tr-TR" sz="2400" b="1" dirty="0">
              <a:solidFill>
                <a:srgbClr val="92D050"/>
              </a:solidFill>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115616" y="764704"/>
            <a:ext cx="1510350" cy="461665"/>
          </a:xfrm>
          <a:prstGeom prst="rect">
            <a:avLst/>
          </a:prstGeom>
          <a:noFill/>
        </p:spPr>
        <p:txBody>
          <a:bodyPr wrap="none" rtlCol="0">
            <a:spAutoFit/>
          </a:bodyPr>
          <a:lstStyle/>
          <a:p>
            <a:r>
              <a:rPr lang="tr-TR" sz="2400" b="1" dirty="0" smtClean="0">
                <a:solidFill>
                  <a:schemeClr val="accent1">
                    <a:lumMod val="40000"/>
                    <a:lumOff val="60000"/>
                  </a:schemeClr>
                </a:solidFill>
                <a:latin typeface="Times New Roman" pitchFamily="18" charset="0"/>
                <a:cs typeface="Times New Roman" pitchFamily="18" charset="0"/>
              </a:rPr>
              <a:t>SON SÖZ</a:t>
            </a:r>
            <a:endParaRPr lang="tr-TR" sz="2400" b="1" dirty="0">
              <a:solidFill>
                <a:schemeClr val="accent1">
                  <a:lumMod val="40000"/>
                  <a:lumOff val="60000"/>
                </a:schemeClr>
              </a:solidFill>
              <a:latin typeface="Times New Roman" pitchFamily="18" charset="0"/>
              <a:cs typeface="Times New Roman" pitchFamily="18" charset="0"/>
            </a:endParaRPr>
          </a:p>
        </p:txBody>
      </p:sp>
      <p:sp>
        <p:nvSpPr>
          <p:cNvPr id="3" name="2 Dikdörtgen"/>
          <p:cNvSpPr/>
          <p:nvPr/>
        </p:nvSpPr>
        <p:spPr>
          <a:xfrm>
            <a:off x="539552" y="1268760"/>
            <a:ext cx="6624736" cy="1938992"/>
          </a:xfrm>
          <a:prstGeom prst="rect">
            <a:avLst/>
          </a:prstGeom>
        </p:spPr>
        <p:txBody>
          <a:bodyPr wrap="square">
            <a:spAutoFit/>
          </a:bodyPr>
          <a:lstStyle/>
          <a:p>
            <a:r>
              <a:rPr lang="tr-TR" sz="2000" b="1" dirty="0" smtClean="0">
                <a:solidFill>
                  <a:srgbClr val="FFFF00"/>
                </a:solidFill>
                <a:latin typeface="Times New Roman" pitchFamily="18" charset="0"/>
                <a:cs typeface="Times New Roman" pitchFamily="18" charset="0"/>
              </a:rPr>
              <a:t>Liderler, olmak istedikleri lider tipini kendileri seçmelidirler. Bunu yaparken ilkönce etkililik ölçeğini göz önüne almaları doğaldır. Bir lider; hangi liderlik modelinde bir ekip oluşturmak, iyi kararlar vermek, verimli olmak, çalışanlara moral vermek vb. konularda daha etkili olabileceğini anlamak için kendine şu soruları sormalıdır. </a:t>
            </a:r>
            <a:endParaRPr lang="tr-TR" sz="2000" b="1" dirty="0">
              <a:solidFill>
                <a:srgbClr val="FFFF00"/>
              </a:solidFill>
              <a:latin typeface="Times New Roman" pitchFamily="18" charset="0"/>
              <a:cs typeface="Times New Roman" pitchFamily="18" charset="0"/>
            </a:endParaRPr>
          </a:p>
        </p:txBody>
      </p:sp>
      <p:sp>
        <p:nvSpPr>
          <p:cNvPr id="4" name="3 Dikdörtgen"/>
          <p:cNvSpPr/>
          <p:nvPr/>
        </p:nvSpPr>
        <p:spPr>
          <a:xfrm>
            <a:off x="611560" y="3356992"/>
            <a:ext cx="4608512" cy="1323439"/>
          </a:xfrm>
          <a:prstGeom prst="rect">
            <a:avLst/>
          </a:prstGeom>
        </p:spPr>
        <p:txBody>
          <a:bodyPr wrap="square">
            <a:spAutoFit/>
          </a:bodyPr>
          <a:lstStyle/>
          <a:p>
            <a:r>
              <a:rPr lang="tr-TR" sz="2000" b="1" dirty="0" smtClean="0">
                <a:solidFill>
                  <a:srgbClr val="FFFF00"/>
                </a:solidFill>
                <a:latin typeface="Times New Roman" pitchFamily="18" charset="0"/>
                <a:cs typeface="Times New Roman" pitchFamily="18" charset="0"/>
              </a:rPr>
              <a:t>Nasıl bir insan olmak istiyorum? </a:t>
            </a:r>
          </a:p>
          <a:p>
            <a:r>
              <a:rPr lang="tr-TR" sz="2000" b="1" dirty="0" smtClean="0">
                <a:solidFill>
                  <a:srgbClr val="FFFF00"/>
                </a:solidFill>
                <a:latin typeface="Times New Roman" pitchFamily="18" charset="0"/>
                <a:cs typeface="Times New Roman" pitchFamily="18" charset="0"/>
              </a:rPr>
              <a:t>Ne tür ilişkiler kurmak istiyorum? </a:t>
            </a:r>
          </a:p>
          <a:p>
            <a:r>
              <a:rPr lang="tr-TR" sz="2000" b="1" dirty="0" smtClean="0">
                <a:solidFill>
                  <a:srgbClr val="FFFF00"/>
                </a:solidFill>
                <a:latin typeface="Times New Roman" pitchFamily="18" charset="0"/>
                <a:cs typeface="Times New Roman" pitchFamily="18" charset="0"/>
              </a:rPr>
              <a:t>Nasıl bir kurum istiyorum? </a:t>
            </a:r>
          </a:p>
          <a:p>
            <a:r>
              <a:rPr lang="tr-TR" sz="2000" b="1" dirty="0" smtClean="0">
                <a:solidFill>
                  <a:srgbClr val="FFFF00"/>
                </a:solidFill>
                <a:latin typeface="Times New Roman" pitchFamily="18" charset="0"/>
                <a:cs typeface="Times New Roman" pitchFamily="18" charset="0"/>
              </a:rPr>
              <a:t>Nasıl bir toplum istiyorum </a:t>
            </a:r>
            <a:endParaRPr lang="tr-TR" sz="2000" b="1" dirty="0">
              <a:solidFill>
                <a:srgbClr val="FFFF0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Teknik">
  <a:themeElements>
    <a:clrScheme name="Teknik">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knik">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knik">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125</TotalTime>
  <Words>738</Words>
  <Application>Microsoft Office PowerPoint</Application>
  <PresentationFormat>Ekran Gösterisi (4:3)</PresentationFormat>
  <Paragraphs>108</Paragraphs>
  <Slides>18</Slides>
  <Notes>0</Notes>
  <HiddenSlides>0</HiddenSlides>
  <MMClips>0</MMClips>
  <ScaleCrop>false</ScaleCrop>
  <HeadingPairs>
    <vt:vector size="4" baseType="variant">
      <vt:variant>
        <vt:lpstr>Tema</vt:lpstr>
      </vt:variant>
      <vt:variant>
        <vt:i4>1</vt:i4>
      </vt:variant>
      <vt:variant>
        <vt:lpstr>Slayt Başlıkları</vt:lpstr>
      </vt:variant>
      <vt:variant>
        <vt:i4>18</vt:i4>
      </vt:variant>
    </vt:vector>
  </HeadingPairs>
  <TitlesOfParts>
    <vt:vector size="19" baseType="lpstr">
      <vt:lpstr>Teknik</vt:lpstr>
      <vt:lpstr>PowerPoint Sunusu</vt:lpstr>
      <vt:lpstr>PowerPoint Sunusu</vt:lpstr>
      <vt:lpstr>PowerPoint Sunusu</vt:lpstr>
      <vt:lpstr>Liderin özellik ve yetenekleri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Erhan</dc:creator>
  <cp:lastModifiedBy>ana</cp:lastModifiedBy>
  <cp:revision>19</cp:revision>
  <dcterms:created xsi:type="dcterms:W3CDTF">2015-03-07T09:17:22Z</dcterms:created>
  <dcterms:modified xsi:type="dcterms:W3CDTF">2015-04-04T12:56:17Z</dcterms:modified>
</cp:coreProperties>
</file>